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30"/>
  </p:notesMasterIdLst>
  <p:sldIdLst>
    <p:sldId id="256" r:id="rId5"/>
    <p:sldId id="257" r:id="rId6"/>
    <p:sldId id="258" r:id="rId7"/>
    <p:sldId id="259" r:id="rId8"/>
    <p:sldId id="27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0" r:id="rId25"/>
    <p:sldId id="275" r:id="rId26"/>
    <p:sldId id="276" r:id="rId27"/>
    <p:sldId id="278" r:id="rId28"/>
    <p:sldId id="27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B4FFC-A893-468A-B611-822497714014}">
  <a:tblStyle styleId="{155B4FFC-A893-468A-B611-82249771401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A"/>
          </a:solidFill>
        </a:fill>
      </a:tcStyle>
    </a:wholeTbl>
    <a:band1H>
      <a:tcTxStyle/>
      <a:tcStyle>
        <a:tcBdr/>
        <a:fill>
          <a:solidFill>
            <a:srgbClr val="CACCD2"/>
          </a:solidFill>
        </a:fill>
      </a:tcStyle>
    </a:band1H>
    <a:band2H>
      <a:tcTxStyle/>
      <a:tcStyle>
        <a:tcBdr/>
      </a:tcStyle>
    </a:band2H>
    <a:band1V>
      <a:tcTxStyle/>
      <a:tcStyle>
        <a:tcBdr/>
        <a:fill>
          <a:solidFill>
            <a:srgbClr val="CACCD2"/>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62" d="100"/>
          <a:sy n="162" d="100"/>
        </p:scale>
        <p:origin x="2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38" name="Google Shape;2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59" name="Google Shape;25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81" name="Google Shape;28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95" name="Google Shape;29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26" name="Google Shape;3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40" name="Google Shape;3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062aed3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3a8062aed3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79" name="Google Shape;379;g23a8062aed3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01" name="Google Shape;40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13" name="Google Shape;41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26" name="Google Shape;4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014852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38" name="Google Shape;43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48" name="Google Shape;44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69" name="Google Shape;4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58" name="Google Shape;4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77676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54" name="Google Shape;1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68" name="Google Shape;1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a8062aed3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3a8062aed3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87" name="Google Shape;187;g23a8062aed3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02" name="Google Shape;2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Set A Version 1)">
  <p:cSld name="Cover Slide (Set A Version 1)">
    <p:bg>
      <p:bgPr>
        <a:solidFill>
          <a:schemeClr val="lt1"/>
        </a:solidFill>
        <a:effectLst/>
      </p:bgPr>
    </p:bg>
    <p:spTree>
      <p:nvGrpSpPr>
        <p:cNvPr id="1" name="Shape 18"/>
        <p:cNvGrpSpPr/>
        <p:nvPr/>
      </p:nvGrpSpPr>
      <p:grpSpPr>
        <a:xfrm>
          <a:off x="0" y="0"/>
          <a:ext cx="0" cy="0"/>
          <a:chOff x="0" y="0"/>
          <a:chExt cx="0" cy="0"/>
        </a:xfrm>
      </p:grpSpPr>
      <p:pic>
        <p:nvPicPr>
          <p:cNvPr id="19" name="Google Shape;19;p2" descr="A screenshot of a video game&#10;&#10;Description automatically generated with medium confidence"/>
          <p:cNvPicPr preferRelativeResize="0"/>
          <p:nvPr/>
        </p:nvPicPr>
        <p:blipFill rotWithShape="1">
          <a:blip r:embed="rId2">
            <a:alphaModFix/>
          </a:blip>
          <a:srcRect/>
          <a:stretch/>
        </p:blipFill>
        <p:spPr>
          <a:xfrm>
            <a:off x="0" y="2254"/>
            <a:ext cx="12192000" cy="6853491"/>
          </a:xfrm>
          <a:prstGeom prst="rect">
            <a:avLst/>
          </a:prstGeom>
          <a:noFill/>
          <a:ln>
            <a:noFill/>
          </a:ln>
        </p:spPr>
      </p:pic>
      <p:sp>
        <p:nvSpPr>
          <p:cNvPr id="20" name="Google Shape;20;p2"/>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2" name="Google Shape;22;p2"/>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23" name="Google Shape;23;p2"/>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 name="Google Shape;24;p2"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838200" y="1306286"/>
            <a:ext cx="3193857"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1"/>
          <p:cNvSpPr txBox="1">
            <a:spLocks noGrp="1"/>
          </p:cNvSpPr>
          <p:nvPr>
            <p:ph type="body" idx="2"/>
          </p:nvPr>
        </p:nvSpPr>
        <p:spPr>
          <a:xfrm>
            <a:off x="4279770" y="1314385"/>
            <a:ext cx="3389994"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1"/>
          <p:cNvSpPr txBox="1">
            <a:spLocks noGrp="1"/>
          </p:cNvSpPr>
          <p:nvPr>
            <p:ph type="body" idx="3"/>
          </p:nvPr>
        </p:nvSpPr>
        <p:spPr>
          <a:xfrm>
            <a:off x="7917477" y="1314385"/>
            <a:ext cx="3487971"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39788" y="365126"/>
            <a:ext cx="10515600" cy="5679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838200" y="1307112"/>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2"/>
          <p:cNvSpPr txBox="1">
            <a:spLocks noGrp="1"/>
          </p:cNvSpPr>
          <p:nvPr>
            <p:ph type="body" idx="2"/>
          </p:nvPr>
        </p:nvSpPr>
        <p:spPr>
          <a:xfrm>
            <a:off x="839788" y="2131024"/>
            <a:ext cx="5157787"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body" idx="3"/>
          </p:nvPr>
        </p:nvSpPr>
        <p:spPr>
          <a:xfrm>
            <a:off x="6170612" y="1307112"/>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12"/>
          <p:cNvSpPr txBox="1">
            <a:spLocks noGrp="1"/>
          </p:cNvSpPr>
          <p:nvPr>
            <p:ph type="body" idx="4"/>
          </p:nvPr>
        </p:nvSpPr>
        <p:spPr>
          <a:xfrm>
            <a:off x="6172200" y="2131024"/>
            <a:ext cx="5183188"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2"/>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1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Slide (Set A Version 2)">
  <p:cSld name="Cover Slide (Set A Version 2)">
    <p:bg>
      <p:bgPr>
        <a:solidFill>
          <a:schemeClr val="accent1"/>
        </a:solidFill>
        <a:effectLst/>
      </p:bgPr>
    </p:bg>
    <p:spTree>
      <p:nvGrpSpPr>
        <p:cNvPr id="1" name="Shape 37"/>
        <p:cNvGrpSpPr/>
        <p:nvPr/>
      </p:nvGrpSpPr>
      <p:grpSpPr>
        <a:xfrm>
          <a:off x="0" y="0"/>
          <a:ext cx="0" cy="0"/>
          <a:chOff x="0" y="0"/>
          <a:chExt cx="0" cy="0"/>
        </a:xfrm>
      </p:grpSpPr>
      <p:pic>
        <p:nvPicPr>
          <p:cNvPr id="38" name="Google Shape;38;p5" descr="Graphical user interface, diagram&#10;&#10;Description automatically generated with medium confidence"/>
          <p:cNvPicPr preferRelativeResize="0"/>
          <p:nvPr/>
        </p:nvPicPr>
        <p:blipFill rotWithShape="1">
          <a:blip r:embed="rId2">
            <a:alphaModFix/>
          </a:blip>
          <a:srcRect/>
          <a:stretch/>
        </p:blipFill>
        <p:spPr>
          <a:xfrm>
            <a:off x="0" y="3065"/>
            <a:ext cx="12192000" cy="6851869"/>
          </a:xfrm>
          <a:prstGeom prst="rect">
            <a:avLst/>
          </a:prstGeom>
          <a:noFill/>
          <a:ln>
            <a:noFill/>
          </a:ln>
        </p:spPr>
      </p:pic>
      <p:sp>
        <p:nvSpPr>
          <p:cNvPr id="39" name="Google Shape;39;p5"/>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1" name="Google Shape;41;p5"/>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2" name="Google Shape;42;p5"/>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 name="Google Shape;43;p5"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lide (Set B Version 1)">
  <p:cSld name="Cover Slide (Set B Version 1)">
    <p:bg>
      <p:bgPr>
        <a:solidFill>
          <a:schemeClr val="accent1"/>
        </a:solidFill>
        <a:effectLst/>
      </p:bgPr>
    </p:bg>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811"/>
            <a:ext cx="12192000" cy="6856377"/>
          </a:xfrm>
          <a:prstGeom prst="rect">
            <a:avLst/>
          </a:prstGeom>
          <a:noFill/>
          <a:ln>
            <a:noFill/>
          </a:ln>
        </p:spPr>
      </p:pic>
      <p:sp>
        <p:nvSpPr>
          <p:cNvPr id="46" name="Google Shape;46;p6"/>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8" name="Google Shape;48;p6"/>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9" name="Google Shape;49;p6"/>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 name="Google Shape;50;p6"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Set B Version 2)">
  <p:cSld name="Cover Slide (Set B Version 2)">
    <p:bg>
      <p:bgPr>
        <a:solidFill>
          <a:schemeClr val="accent1"/>
        </a:solidFill>
        <a:effectLst/>
      </p:bgPr>
    </p:bg>
    <p:spTree>
      <p:nvGrpSpPr>
        <p:cNvPr id="1" name="Shape 51"/>
        <p:cNvGrpSpPr/>
        <p:nvPr/>
      </p:nvGrpSpPr>
      <p:grpSpPr>
        <a:xfrm>
          <a:off x="0" y="0"/>
          <a:ext cx="0" cy="0"/>
          <a:chOff x="0" y="0"/>
          <a:chExt cx="0" cy="0"/>
        </a:xfrm>
      </p:grpSpPr>
      <p:pic>
        <p:nvPicPr>
          <p:cNvPr id="52" name="Google Shape;52;p7" descr="A picture containing text, outdoor, building&#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53" name="Google Shape;53;p7"/>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dk1"/>
              </a:buClr>
              <a:buSzPts val="2000"/>
              <a:buNone/>
              <a:defRPr sz="2000">
                <a:solidFill>
                  <a:schemeClr val="dk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5" name="Google Shape;55;p7"/>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56" name="Google Shape;56;p7"/>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 name="Google Shape;57;p7"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Slide (Set B Version 3)">
  <p:cSld name="Cover Slide (Set B Version 3)">
    <p:bg>
      <p:bgPr>
        <a:solidFill>
          <a:schemeClr val="accent1"/>
        </a:solidFill>
        <a:effectLst/>
      </p:bgPr>
    </p:bg>
    <p:spTree>
      <p:nvGrpSpPr>
        <p:cNvPr id="1" name="Shape 58"/>
        <p:cNvGrpSpPr/>
        <p:nvPr/>
      </p:nvGrpSpPr>
      <p:grpSpPr>
        <a:xfrm>
          <a:off x="0" y="0"/>
          <a:ext cx="0" cy="0"/>
          <a:chOff x="0" y="0"/>
          <a:chExt cx="0" cy="0"/>
        </a:xfrm>
      </p:grpSpPr>
      <p:pic>
        <p:nvPicPr>
          <p:cNvPr id="59" name="Google Shape;59;p8" descr="A picture containing text&#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60" name="Google Shape;60;p8"/>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8"/>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3" name="Google Shape;63;p8"/>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pic>
        <p:nvPicPr>
          <p:cNvPr id="64" name="Google Shape;64;p8"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65"/>
        <p:cNvGrpSpPr/>
        <p:nvPr/>
      </p:nvGrpSpPr>
      <p:grpSpPr>
        <a:xfrm>
          <a:off x="0" y="0"/>
          <a:ext cx="0" cy="0"/>
          <a:chOff x="0" y="0"/>
          <a:chExt cx="0" cy="0"/>
        </a:xfrm>
      </p:grpSpPr>
      <p:pic>
        <p:nvPicPr>
          <p:cNvPr id="66" name="Google Shape;66;p9"/>
          <p:cNvPicPr preferRelativeResize="0"/>
          <p:nvPr/>
        </p:nvPicPr>
        <p:blipFill rotWithShape="1">
          <a:blip r:embed="rId2">
            <a:alphaModFix/>
          </a:blip>
          <a:srcRect/>
          <a:stretch/>
        </p:blipFill>
        <p:spPr>
          <a:xfrm>
            <a:off x="0" y="3048"/>
            <a:ext cx="12192000" cy="6851904"/>
          </a:xfrm>
          <a:prstGeom prst="rect">
            <a:avLst/>
          </a:prstGeom>
          <a:noFill/>
          <a:ln>
            <a:noFill/>
          </a:ln>
        </p:spPr>
      </p:pic>
      <p:sp>
        <p:nvSpPr>
          <p:cNvPr id="67" name="Google Shape;67;p9"/>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0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p:nvPr/>
        </p:nvSpPr>
        <p:spPr>
          <a:xfrm>
            <a:off x="10165492" y="148281"/>
            <a:ext cx="1861751" cy="906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Google Shape;69;p9"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838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0"/>
          <p:cNvSpPr txBox="1">
            <a:spLocks noGrp="1"/>
          </p:cNvSpPr>
          <p:nvPr>
            <p:ph type="body" idx="2"/>
          </p:nvPr>
        </p:nvSpPr>
        <p:spPr>
          <a:xfrm>
            <a:off x="6172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5">
            <a:alphaModFix/>
          </a:blip>
          <a:srcRect/>
          <a:stretch/>
        </p:blipFill>
        <p:spPr>
          <a:xfrm>
            <a:off x="0" y="6096"/>
            <a:ext cx="12192000" cy="6851904"/>
          </a:xfrm>
          <a:prstGeom prst="rect">
            <a:avLst/>
          </a:prstGeom>
          <a:noFill/>
          <a:ln>
            <a:noFill/>
          </a:ln>
        </p:spPr>
      </p:pic>
      <p:sp>
        <p:nvSpPr>
          <p:cNvPr id="11" name="Google Shape;11;p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00000"/>
              </a:buClr>
              <a:buSzPts val="2400"/>
              <a:buFont typeface="Arial"/>
              <a:buNone/>
              <a:defRPr sz="2400" b="1"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4000"/>
              </a:lnSpc>
              <a:spcBef>
                <a:spcPts val="10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114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14000"/>
              </a:lnSpc>
              <a:spcBef>
                <a:spcPts val="10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p:nvPr/>
        </p:nvSpPr>
        <p:spPr>
          <a:xfrm>
            <a:off x="10165492" y="148281"/>
            <a:ext cx="1771135" cy="9473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1" descr="A screenshot of a video game&#10;&#10;Description automatically generated with medium confidence"/>
          <p:cNvPicPr preferRelativeResize="0"/>
          <p:nvPr/>
        </p:nvPicPr>
        <p:blipFill rotWithShape="1">
          <a:blip r:embed="rId16">
            <a:alphaModFix/>
          </a:blip>
          <a:srcRect/>
          <a:stretch/>
        </p:blipFill>
        <p:spPr>
          <a:xfrm>
            <a:off x="10091350" y="2255"/>
            <a:ext cx="2100649" cy="10933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heelofnames.com/4qn-bw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heelofnames.com/4qn-bw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578047" y="904427"/>
            <a:ext cx="5725200" cy="1377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UDE1001</a:t>
            </a:r>
            <a:endParaRPr>
              <a:latin typeface="Arial"/>
              <a:ea typeface="Arial"/>
              <a:cs typeface="Arial"/>
              <a:sym typeface="Arial"/>
            </a:endParaRPr>
          </a:p>
          <a:p>
            <a:pPr marL="0" lvl="0" indent="0" algn="l" rtl="0">
              <a:lnSpc>
                <a:spcPct val="90000"/>
              </a:lnSpc>
              <a:spcBef>
                <a:spcPts val="0"/>
              </a:spcBef>
              <a:spcAft>
                <a:spcPts val="0"/>
              </a:spcAft>
              <a:buClr>
                <a:schemeClr val="lt1"/>
              </a:buClr>
              <a:buSzPct val="100000"/>
              <a:buFont typeface="Arial"/>
              <a:buNone/>
            </a:pPr>
            <a:r>
              <a:rPr lang="en-US"/>
              <a:t>Introduction to Design Innovation</a:t>
            </a:r>
            <a:endParaRPr/>
          </a:p>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 </a:t>
            </a:r>
            <a:br>
              <a:rPr lang="en-US">
                <a:latin typeface="Arial"/>
                <a:ea typeface="Arial"/>
                <a:cs typeface="Arial"/>
                <a:sym typeface="Arial"/>
              </a:rPr>
            </a:br>
            <a:r>
              <a:rPr lang="en-US">
                <a:latin typeface="Arial"/>
                <a:ea typeface="Arial"/>
                <a:cs typeface="Arial"/>
                <a:sym typeface="Arial"/>
              </a:rPr>
              <a:t>Submission Template</a:t>
            </a:r>
            <a:r>
              <a:rPr lang="en-US"/>
              <a:t> </a:t>
            </a:r>
            <a:r>
              <a:rPr lang="en-US">
                <a:latin typeface="Arial"/>
                <a:ea typeface="Arial"/>
                <a:cs typeface="Arial"/>
                <a:sym typeface="Arial"/>
              </a:rPr>
              <a:t>A1 &amp; A2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31" name="Google Shape;231;p2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32" name="Google Shape;232;p2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Interview &amp; Observation Insights</a:t>
            </a:r>
            <a:endParaRPr lang="en-US" sz="1800" u="sng">
              <a:solidFill>
                <a:schemeClr val="dk1"/>
              </a:solidFill>
              <a:latin typeface="Calibri"/>
              <a:ea typeface="Calibri"/>
              <a:cs typeface="Calibri"/>
              <a:sym typeface="Calibri"/>
            </a:endParaRPr>
          </a:p>
        </p:txBody>
      </p:sp>
      <p:graphicFrame>
        <p:nvGraphicFramePr>
          <p:cNvPr id="233" name="Google Shape;233;p23"/>
          <p:cNvGraphicFramePr/>
          <p:nvPr>
            <p:extLst>
              <p:ext uri="{D42A27DB-BD31-4B8C-83A1-F6EECF244321}">
                <p14:modId xmlns:p14="http://schemas.microsoft.com/office/powerpoint/2010/main" val="1926786960"/>
              </p:ext>
            </p:extLst>
          </p:nvPr>
        </p:nvGraphicFramePr>
        <p:xfrm>
          <a:off x="253999" y="1133928"/>
          <a:ext cx="10849075" cy="5233816"/>
        </p:xfrm>
        <a:graphic>
          <a:graphicData uri="http://schemas.openxmlformats.org/drawingml/2006/table">
            <a:tbl>
              <a:tblPr firstRow="1" bandRow="1">
                <a:noFill/>
                <a:tableStyleId>{155B4FFC-A893-468A-B611-822497714014}</a:tableStyleId>
              </a:tblPr>
              <a:tblGrid>
                <a:gridCol w="2753175">
                  <a:extLst>
                    <a:ext uri="{9D8B030D-6E8A-4147-A177-3AD203B41FA5}">
                      <a16:colId xmlns:a16="http://schemas.microsoft.com/office/drawing/2014/main" val="20000"/>
                    </a:ext>
                  </a:extLst>
                </a:gridCol>
                <a:gridCol w="8095900">
                  <a:extLst>
                    <a:ext uri="{9D8B030D-6E8A-4147-A177-3AD203B41FA5}">
                      <a16:colId xmlns:a16="http://schemas.microsoft.com/office/drawing/2014/main" val="20001"/>
                    </a:ext>
                  </a:extLst>
                </a:gridCol>
              </a:tblGrid>
              <a:tr h="1049866">
                <a:tc>
                  <a:txBody>
                    <a:bodyPr/>
                    <a:lstStyle/>
                    <a:p>
                      <a:pPr marL="0" marR="0" lvl="0" indent="0" algn="l" rtl="0">
                        <a:spcBef>
                          <a:spcPts val="0"/>
                        </a:spcBef>
                        <a:spcAft>
                          <a:spcPts val="0"/>
                        </a:spcAft>
                        <a:buNone/>
                      </a:pPr>
                      <a:r>
                        <a:rPr lang="en-US" sz="1800">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dirty="0">
                          <a:solidFill>
                            <a:schemeClr val="dk1"/>
                          </a:solidFill>
                        </a:rPr>
                        <a:t>Insight</a:t>
                      </a:r>
                      <a:endParaRPr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091975">
                <a:tc>
                  <a:txBody>
                    <a:bodyPr/>
                    <a:lstStyle/>
                    <a:p>
                      <a:pPr marL="0" marR="0" lvl="0" indent="0" algn="l" rtl="0">
                        <a:spcBef>
                          <a:spcPts val="0"/>
                        </a:spcBef>
                        <a:spcAft>
                          <a:spcPts val="0"/>
                        </a:spcAft>
                        <a:buNone/>
                      </a:pPr>
                      <a:r>
                        <a:rPr lang="en-US" sz="1800" b="1"/>
                        <a:t>What happened?</a:t>
                      </a:r>
                      <a:endParaRPr/>
                    </a:p>
                    <a:p>
                      <a:pPr marL="0" marR="0" lvl="0" indent="0" algn="l" rtl="0">
                        <a:spcBef>
                          <a:spcPts val="0"/>
                        </a:spcBef>
                        <a:spcAft>
                          <a:spcPts val="0"/>
                        </a:spcAft>
                        <a:buClr>
                          <a:schemeClr val="dk1"/>
                        </a:buClr>
                        <a:buSzPts val="1200"/>
                        <a:buFont typeface="Calibri"/>
                        <a:buNone/>
                      </a:pPr>
                      <a:r>
                        <a:rPr lang="en-US" sz="1200"/>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t>At the start he was quite happy and open but as the story went on, he became slightly more uncomfortable. Specially when sharing about breaking the news to his parents. But near the end, he was back to a happier tone, stating how silly it was for him to worry so much</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091975">
                <a:tc>
                  <a:txBody>
                    <a:bodyPr/>
                    <a:lstStyle/>
                    <a:p>
                      <a:pPr marL="0" marR="0" lvl="0" indent="0" algn="l" rtl="0">
                        <a:spcBef>
                          <a:spcPts val="0"/>
                        </a:spcBef>
                        <a:spcAft>
                          <a:spcPts val="0"/>
                        </a:spcAft>
                        <a:buClr>
                          <a:schemeClr val="dk1"/>
                        </a:buClr>
                        <a:buSzPts val="1800"/>
                        <a:buFont typeface="Calibri"/>
                        <a:buNone/>
                      </a:pPr>
                      <a:r>
                        <a:rPr lang="en-US" sz="1800" b="1"/>
                        <a:t>What does it mean?</a:t>
                      </a:r>
                      <a:endParaRPr/>
                    </a:p>
                    <a:p>
                      <a:pPr marL="0" marR="0" lvl="0" indent="0" algn="l" rtl="0">
                        <a:spcBef>
                          <a:spcPts val="0"/>
                        </a:spcBef>
                        <a:spcAft>
                          <a:spcPts val="0"/>
                        </a:spcAft>
                        <a:buClr>
                          <a:schemeClr val="dk1"/>
                        </a:buClr>
                        <a:buSzPts val="1200"/>
                        <a:buFont typeface="Calibri"/>
                        <a:buNone/>
                      </a:pPr>
                      <a:r>
                        <a:rPr lang="en-US" sz="1200"/>
                        <a:t>(What is the impact to your project?)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bl>
          </a:graphicData>
        </a:graphic>
      </p:graphicFrame>
      <p:sp>
        <p:nvSpPr>
          <p:cNvPr id="234" name="Google Shape;234;p23"/>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Translate observations into actionable insights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 name="Google Shape;242;p24"/>
          <p:cNvSpPr txBox="1"/>
          <p:nvPr/>
        </p:nvSpPr>
        <p:spPr>
          <a:xfrm>
            <a:off x="115575" y="134254"/>
            <a:ext cx="10007100" cy="605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43" name="Google Shape;243;p2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Persona</a:t>
            </a:r>
            <a:endParaRPr sz="1800" u="sng">
              <a:solidFill>
                <a:schemeClr val="dk1"/>
              </a:solidFill>
              <a:latin typeface="Calibri"/>
              <a:ea typeface="Calibri"/>
              <a:cs typeface="Calibri"/>
              <a:sym typeface="Calibri"/>
            </a:endParaRPr>
          </a:p>
        </p:txBody>
      </p:sp>
      <p:pic>
        <p:nvPicPr>
          <p:cNvPr id="244" name="Google Shape;244;p24" descr="Graphical user interface, text&#10;&#10;Description automatically generated"/>
          <p:cNvPicPr preferRelativeResize="0"/>
          <p:nvPr/>
        </p:nvPicPr>
        <p:blipFill rotWithShape="1">
          <a:blip r:embed="rId3">
            <a:alphaModFix/>
          </a:blip>
          <a:srcRect l="4670" r="82455" b="72490"/>
          <a:stretch/>
        </p:blipFill>
        <p:spPr>
          <a:xfrm>
            <a:off x="272150" y="1054362"/>
            <a:ext cx="688923" cy="714601"/>
          </a:xfrm>
          <a:prstGeom prst="rect">
            <a:avLst/>
          </a:prstGeom>
          <a:noFill/>
          <a:ln>
            <a:noFill/>
          </a:ln>
        </p:spPr>
      </p:pic>
      <p:graphicFrame>
        <p:nvGraphicFramePr>
          <p:cNvPr id="245" name="Google Shape;245;p24"/>
          <p:cNvGraphicFramePr/>
          <p:nvPr>
            <p:extLst>
              <p:ext uri="{D42A27DB-BD31-4B8C-83A1-F6EECF244321}">
                <p14:modId xmlns:p14="http://schemas.microsoft.com/office/powerpoint/2010/main" val="2313356071"/>
              </p:ext>
            </p:extLst>
          </p:nvPr>
        </p:nvGraphicFramePr>
        <p:xfrm>
          <a:off x="251823" y="2052413"/>
          <a:ext cx="2712325" cy="1912660"/>
        </p:xfrm>
        <a:graphic>
          <a:graphicData uri="http://schemas.openxmlformats.org/drawingml/2006/table">
            <a:tbl>
              <a:tblPr firstRow="1" bandRow="1">
                <a:noFill/>
                <a:tableStyleId>{155B4FFC-A893-468A-B611-822497714014}</a:tableStyleId>
              </a:tblPr>
              <a:tblGrid>
                <a:gridCol w="843650">
                  <a:extLst>
                    <a:ext uri="{9D8B030D-6E8A-4147-A177-3AD203B41FA5}">
                      <a16:colId xmlns:a16="http://schemas.microsoft.com/office/drawing/2014/main" val="20000"/>
                    </a:ext>
                  </a:extLst>
                </a:gridCol>
                <a:gridCol w="1868675">
                  <a:extLst>
                    <a:ext uri="{9D8B030D-6E8A-4147-A177-3AD203B41FA5}">
                      <a16:colId xmlns:a16="http://schemas.microsoft.com/office/drawing/2014/main" val="20001"/>
                    </a:ext>
                  </a:extLst>
                </a:gridCol>
              </a:tblGrid>
              <a:tr h="362850">
                <a:tc>
                  <a:txBody>
                    <a:bodyPr/>
                    <a:lstStyle/>
                    <a:p>
                      <a:pPr marL="0" lvl="0" indent="0" algn="l">
                        <a:lnSpc>
                          <a:spcPct val="100000"/>
                        </a:lnSpc>
                        <a:spcBef>
                          <a:spcPts val="0"/>
                        </a:spcBef>
                        <a:spcAft>
                          <a:spcPts val="0"/>
                        </a:spcAft>
                        <a:buNone/>
                      </a:pPr>
                      <a:r>
                        <a:rPr lang="en-US" sz="1200" b="0" i="0" u="none" strike="noStrike">
                          <a:solidFill>
                            <a:srgbClr val="000000"/>
                          </a:solidFill>
                          <a:latin typeface="Calibri"/>
                          <a:cs typeface="Calibri"/>
                        </a:rPr>
                        <a:t>Name</a:t>
                      </a:r>
                      <a:endParaRPr sz="1200" b="0" i="0" u="none" strike="noStrike">
                        <a:solidFill>
                          <a:srgbClr val="000000"/>
                        </a:solidFill>
                        <a:latin typeface="Calibri"/>
                        <a:cs typeface="Calibri"/>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l">
                        <a:spcBef>
                          <a:spcPts val="0"/>
                        </a:spcBef>
                        <a:spcAft>
                          <a:spcPts val="0"/>
                        </a:spcAft>
                        <a:buNone/>
                      </a:pPr>
                      <a:r>
                        <a:rPr lang="en-US" sz="1200" dirty="0">
                          <a:solidFill>
                            <a:schemeClr val="tx1"/>
                          </a:solidFill>
                        </a:rPr>
                        <a:t>Greg</a:t>
                      </a:r>
                      <a:endParaRPr sz="1200" dirty="0">
                        <a:solidFill>
                          <a:schemeClr val="tx1"/>
                        </a:solidFill>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rgbClr val="FEFFBF"/>
                    </a:solidFill>
                  </a:tcPr>
                </a:tc>
                <a:extLst>
                  <a:ext uri="{0D108BD9-81ED-4DB2-BD59-A6C34878D82A}">
                    <a16:rowId xmlns:a16="http://schemas.microsoft.com/office/drawing/2014/main" val="1374749595"/>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Age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21</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Work</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Student</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Family Status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Single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rPr>
                        <a:t>Location</a:t>
                      </a:r>
                      <a:endParaRPr sz="12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200"/>
                        <a:buFont typeface="Calibri"/>
                        <a:buNone/>
                      </a:pPr>
                      <a:r>
                        <a:rPr lang="en-US" sz="1200" dirty="0"/>
                        <a:t>Singapore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246" name="Google Shape;246;p24"/>
          <p:cNvSpPr txBox="1"/>
          <p:nvPr/>
        </p:nvSpPr>
        <p:spPr>
          <a:xfrm>
            <a:off x="263677" y="4125850"/>
            <a:ext cx="2693466" cy="2462172"/>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Behavior Traits </a:t>
            </a:r>
            <a:r>
              <a:rPr lang="en-US">
                <a:solidFill>
                  <a:schemeClr val="dk1"/>
                </a:solidFill>
                <a:latin typeface="Calibri"/>
                <a:ea typeface="Calibri"/>
                <a:cs typeface="Calibri"/>
                <a:sym typeface="Calibri"/>
              </a:rPr>
              <a:t>Scale</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24"/>
          <p:cNvSpPr txBox="1"/>
          <p:nvPr/>
        </p:nvSpPr>
        <p:spPr>
          <a:xfrm>
            <a:off x="3285506" y="1920668"/>
            <a:ext cx="8229021" cy="3416279"/>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 am student</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I'm trying get a job and further my education</a:t>
            </a:r>
            <a:endParaRPr dirty="0"/>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But afraid to do so</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Because people keep saying that “I’m a lost cause”</a:t>
            </a:r>
            <a:br>
              <a:rPr lang="en-US"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Which make me feel ashamed and feel that whatever I’m doing to better myself is pointless</a:t>
            </a:r>
            <a:endParaRPr dirty="0"/>
          </a:p>
        </p:txBody>
      </p:sp>
      <p:sp>
        <p:nvSpPr>
          <p:cNvPr id="248" name="Google Shape;248;p24"/>
          <p:cNvSpPr txBox="1"/>
          <p:nvPr/>
        </p:nvSpPr>
        <p:spPr>
          <a:xfrm>
            <a:off x="3285506" y="1202349"/>
            <a:ext cx="8229000" cy="5559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A quote that captures the personality : It is what it is</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cxnSp>
        <p:nvCxnSpPr>
          <p:cNvPr id="249" name="Google Shape;249;p24"/>
          <p:cNvCxnSpPr/>
          <p:nvPr/>
        </p:nvCxnSpPr>
        <p:spPr>
          <a:xfrm>
            <a:off x="515375" y="48527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0" name="Google Shape;250;p24"/>
          <p:cNvCxnSpPr/>
          <p:nvPr/>
        </p:nvCxnSpPr>
        <p:spPr>
          <a:xfrm>
            <a:off x="540775" y="53576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1" name="Google Shape;251;p24"/>
          <p:cNvCxnSpPr/>
          <p:nvPr/>
        </p:nvCxnSpPr>
        <p:spPr>
          <a:xfrm>
            <a:off x="515375" y="5861330"/>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2" name="Google Shape;252;p24"/>
          <p:cNvCxnSpPr/>
          <p:nvPr/>
        </p:nvCxnSpPr>
        <p:spPr>
          <a:xfrm>
            <a:off x="515375" y="6357762"/>
            <a:ext cx="2082300" cy="9300"/>
          </a:xfrm>
          <a:prstGeom prst="straightConnector1">
            <a:avLst/>
          </a:prstGeom>
          <a:noFill/>
          <a:ln w="9525" cap="flat" cmpd="sng">
            <a:solidFill>
              <a:schemeClr val="dk2"/>
            </a:solidFill>
            <a:prstDash val="solid"/>
            <a:round/>
            <a:headEnd type="triangle" w="med" len="med"/>
            <a:tailEnd type="triangle" w="med" len="med"/>
          </a:ln>
        </p:spPr>
      </p:cxnSp>
      <p:sp>
        <p:nvSpPr>
          <p:cNvPr id="254" name="Google Shape;254;p24"/>
          <p:cNvSpPr txBox="1"/>
          <p:nvPr/>
        </p:nvSpPr>
        <p:spPr>
          <a:xfrm>
            <a:off x="1095475" y="1052649"/>
            <a:ext cx="1863000" cy="8553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Sketch</a:t>
            </a:r>
            <a:endParaRPr sz="1000">
              <a:solidFill>
                <a:schemeClr val="dk1"/>
              </a:solidFill>
              <a:latin typeface="Calibri"/>
              <a:ea typeface="Calibri"/>
              <a:cs typeface="Calibri"/>
              <a:sym typeface="Calibri"/>
            </a:endParaRPr>
          </a:p>
        </p:txBody>
      </p:sp>
      <p:sp>
        <p:nvSpPr>
          <p:cNvPr id="255" name="Google Shape;255;p24"/>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From the interview</a:t>
            </a:r>
            <a:r>
              <a:rPr lang="en-US" u="sng">
                <a:solidFill>
                  <a:schemeClr val="dk1"/>
                </a:solidFill>
                <a:latin typeface="Calibri"/>
                <a:ea typeface="Calibri"/>
                <a:cs typeface="Calibri"/>
                <a:sym typeface="Calibri"/>
              </a:rPr>
              <a:t>s</a:t>
            </a:r>
            <a:r>
              <a:rPr lang="en-US">
                <a:solidFill>
                  <a:schemeClr val="dk1"/>
                </a:solidFill>
                <a:latin typeface="Calibri"/>
                <a:ea typeface="Calibri"/>
                <a:cs typeface="Calibri"/>
                <a:sym typeface="Calibri"/>
              </a:rPr>
              <a:t>, outline an abstract persona, with specific characteristics</a:t>
            </a:r>
            <a:endParaRPr/>
          </a:p>
        </p:txBody>
      </p:sp>
      <p:sp>
        <p:nvSpPr>
          <p:cNvPr id="2" name="Rectangle 1">
            <a:extLst>
              <a:ext uri="{FF2B5EF4-FFF2-40B4-BE49-F238E27FC236}">
                <a16:creationId xmlns:a16="http://schemas.microsoft.com/office/drawing/2014/main" id="{09F5AF32-C381-CE3C-2B33-2D4D23FF800E}"/>
              </a:ext>
            </a:extLst>
          </p:cNvPr>
          <p:cNvSpPr/>
          <p:nvPr/>
        </p:nvSpPr>
        <p:spPr>
          <a:xfrm>
            <a:off x="1557867" y="4809669"/>
            <a:ext cx="50801" cy="194734"/>
          </a:xfrm>
          <a:prstGeom prst="rect">
            <a:avLst/>
          </a:prstGeom>
          <a:solidFill>
            <a:schemeClr val="bg1">
              <a:lumMod val="6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D1E08B7F-7A78-EC16-E962-3C01716CBD1B}"/>
              </a:ext>
            </a:extLst>
          </p:cNvPr>
          <p:cNvSpPr txBox="1"/>
          <p:nvPr/>
        </p:nvSpPr>
        <p:spPr>
          <a:xfrm>
            <a:off x="267909" y="4487937"/>
            <a:ext cx="99483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Novice</a:t>
            </a:r>
          </a:p>
        </p:txBody>
      </p:sp>
      <p:sp>
        <p:nvSpPr>
          <p:cNvPr id="4" name="TextBox 3">
            <a:extLst>
              <a:ext uri="{FF2B5EF4-FFF2-40B4-BE49-F238E27FC236}">
                <a16:creationId xmlns:a16="http://schemas.microsoft.com/office/drawing/2014/main" id="{28C3741B-0135-32FE-D01A-D61404979BDF}"/>
              </a:ext>
            </a:extLst>
          </p:cNvPr>
          <p:cNvSpPr txBox="1"/>
          <p:nvPr/>
        </p:nvSpPr>
        <p:spPr>
          <a:xfrm>
            <a:off x="2243666" y="4487937"/>
            <a:ext cx="8043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Native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2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63" name="Google Shape;263;p25"/>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“Before” Journey Map</a:t>
            </a:r>
            <a:endParaRPr sz="1800" u="sng">
              <a:solidFill>
                <a:schemeClr val="dk1"/>
              </a:solidFill>
              <a:latin typeface="Calibri"/>
              <a:ea typeface="Calibri"/>
              <a:cs typeface="Calibri"/>
              <a:sym typeface="Calibri"/>
            </a:endParaRPr>
          </a:p>
        </p:txBody>
      </p:sp>
      <p:pic>
        <p:nvPicPr>
          <p:cNvPr id="264" name="Google Shape;264;p25"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265" name="Google Shape;265;p25"/>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endParaRPr sz="1100" b="1" dirty="0"/>
          </a:p>
        </p:txBody>
      </p:sp>
      <p:sp>
        <p:nvSpPr>
          <p:cNvPr id="266" name="Google Shape;266;p25"/>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267" name="Google Shape;267;p25"/>
          <p:cNvSpPr/>
          <p:nvPr/>
        </p:nvSpPr>
        <p:spPr>
          <a:xfrm>
            <a:off x="1663125"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endParaRPr sz="1100" b="1" dirty="0"/>
          </a:p>
        </p:txBody>
      </p:sp>
      <p:sp>
        <p:nvSpPr>
          <p:cNvPr id="268" name="Google Shape;268;p25"/>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 points</a:t>
            </a:r>
            <a:endParaRPr sz="1100" b="1"/>
          </a:p>
        </p:txBody>
      </p:sp>
      <p:sp>
        <p:nvSpPr>
          <p:cNvPr id="269" name="Google Shape;269;p25"/>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270" name="Google Shape;270;p25"/>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271" name="Google Shape;271;p25"/>
          <p:cNvSpPr/>
          <p:nvPr/>
        </p:nvSpPr>
        <p:spPr>
          <a:xfrm>
            <a:off x="486550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272" name="Google Shape;272;p25"/>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 points</a:t>
            </a:r>
            <a:endParaRPr sz="1100" b="1"/>
          </a:p>
        </p:txBody>
      </p:sp>
      <p:sp>
        <p:nvSpPr>
          <p:cNvPr id="273" name="Google Shape;273;p25"/>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274" name="Google Shape;274;p25"/>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275" name="Google Shape;275;p25"/>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276" name="Google Shape;276;p25"/>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 points</a:t>
            </a:r>
            <a:endParaRPr sz="1100" b="1"/>
          </a:p>
        </p:txBody>
      </p:sp>
      <p:sp>
        <p:nvSpPr>
          <p:cNvPr id="277" name="Google Shape;277;p25"/>
          <p:cNvSpPr txBox="1"/>
          <p:nvPr/>
        </p:nvSpPr>
        <p:spPr>
          <a:xfrm>
            <a:off x="265625" y="538025"/>
            <a:ext cx="9624571"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endParaRPr lang="en-US">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85" name="Google Shape;285;p2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86" name="Google Shape;286;p26"/>
          <p:cNvSpPr txBox="1"/>
          <p:nvPr/>
        </p:nvSpPr>
        <p:spPr>
          <a:xfrm>
            <a:off x="319250" y="126401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_______________(a new service / Process / experience)____________________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 (Persona) 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_____________________________________(benefit)___________________________________________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87" name="Google Shape;287;p2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How Might We</a:t>
            </a:r>
            <a:endParaRPr sz="1800" u="sng">
              <a:solidFill>
                <a:schemeClr val="dk1"/>
              </a:solidFill>
              <a:latin typeface="Calibri"/>
              <a:ea typeface="Calibri"/>
              <a:cs typeface="Calibri"/>
              <a:sym typeface="Calibri"/>
            </a:endParaRPr>
          </a:p>
        </p:txBody>
      </p:sp>
      <p:sp>
        <p:nvSpPr>
          <p:cNvPr id="288" name="Google Shape;288;p26"/>
          <p:cNvSpPr txBox="1"/>
          <p:nvPr/>
        </p:nvSpPr>
        <p:spPr>
          <a:xfrm>
            <a:off x="319250" y="247796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89" name="Google Shape;289;p26"/>
          <p:cNvSpPr txBox="1"/>
          <p:nvPr/>
        </p:nvSpPr>
        <p:spPr>
          <a:xfrm>
            <a:off x="319250" y="3731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90" name="Google Shape;290;p26"/>
          <p:cNvSpPr txBox="1"/>
          <p:nvPr/>
        </p:nvSpPr>
        <p:spPr>
          <a:xfrm>
            <a:off x="319250" y="5023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91" name="Google Shape;291;p26"/>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99" name="Google Shape;299;p2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300" name="Google Shape;300;p27"/>
          <p:cNvSpPr txBox="1"/>
          <p:nvPr/>
        </p:nvSpPr>
        <p:spPr>
          <a:xfrm>
            <a:off x="188686" y="202293"/>
            <a:ext cx="6398986"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As a team choose one topic</a:t>
            </a:r>
            <a:endParaRPr sz="2000" b="1" u="sng">
              <a:solidFill>
                <a:schemeClr val="dk1"/>
              </a:solidFill>
              <a:latin typeface="Calibri"/>
              <a:ea typeface="Calibri"/>
              <a:cs typeface="Calibri"/>
              <a:sym typeface="Calibri"/>
            </a:endParaRPr>
          </a:p>
        </p:txBody>
      </p:sp>
      <p:pic>
        <p:nvPicPr>
          <p:cNvPr id="301" name="Google Shape;301;p27" descr="A group of people in a room&#10;&#10;Description automatically generated with medium confidence"/>
          <p:cNvPicPr preferRelativeResize="0"/>
          <p:nvPr/>
        </p:nvPicPr>
        <p:blipFill rotWithShape="1">
          <a:blip r:embed="rId3">
            <a:alphaModFix/>
          </a:blip>
          <a:srcRect b="7501"/>
          <a:stretch/>
        </p:blipFill>
        <p:spPr>
          <a:xfrm>
            <a:off x="8611229" y="202300"/>
            <a:ext cx="1407871" cy="865400"/>
          </a:xfrm>
          <a:prstGeom prst="rect">
            <a:avLst/>
          </a:prstGeom>
          <a:noFill/>
          <a:ln>
            <a:noFill/>
          </a:ln>
        </p:spPr>
      </p:pic>
      <p:sp>
        <p:nvSpPr>
          <p:cNvPr id="302" name="Google Shape;302;p27"/>
          <p:cNvSpPr/>
          <p:nvPr/>
        </p:nvSpPr>
        <p:spPr>
          <a:xfrm>
            <a:off x="253850"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3" name="Google Shape;303;p27"/>
          <p:cNvSpPr/>
          <p:nvPr/>
        </p:nvSpPr>
        <p:spPr>
          <a:xfrm>
            <a:off x="253850"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#1:</a:t>
            </a:r>
            <a:endParaRPr sz="1100" b="1"/>
          </a:p>
        </p:txBody>
      </p:sp>
      <p:sp>
        <p:nvSpPr>
          <p:cNvPr id="304" name="Google Shape;304;p27"/>
          <p:cNvSpPr/>
          <p:nvPr/>
        </p:nvSpPr>
        <p:spPr>
          <a:xfrm>
            <a:off x="2614704"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5" name="Google Shape;305;p27"/>
          <p:cNvSpPr/>
          <p:nvPr/>
        </p:nvSpPr>
        <p:spPr>
          <a:xfrm>
            <a:off x="2614704"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#2 </a:t>
            </a:r>
            <a:endParaRPr sz="1100" b="1"/>
          </a:p>
        </p:txBody>
      </p:sp>
      <p:sp>
        <p:nvSpPr>
          <p:cNvPr id="306" name="Google Shape;306;p27"/>
          <p:cNvSpPr/>
          <p:nvPr/>
        </p:nvSpPr>
        <p:spPr>
          <a:xfrm>
            <a:off x="4975559"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7" name="Google Shape;307;p27"/>
          <p:cNvSpPr/>
          <p:nvPr/>
        </p:nvSpPr>
        <p:spPr>
          <a:xfrm>
            <a:off x="4975559"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#3 </a:t>
            </a:r>
            <a:endParaRPr sz="1100" b="1"/>
          </a:p>
        </p:txBody>
      </p:sp>
      <p:sp>
        <p:nvSpPr>
          <p:cNvPr id="308" name="Google Shape;308;p27"/>
          <p:cNvSpPr/>
          <p:nvPr/>
        </p:nvSpPr>
        <p:spPr>
          <a:xfrm>
            <a:off x="7336413"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9" name="Google Shape;309;p27"/>
          <p:cNvSpPr/>
          <p:nvPr/>
        </p:nvSpPr>
        <p:spPr>
          <a:xfrm>
            <a:off x="7336413"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#4 </a:t>
            </a:r>
            <a:endParaRPr sz="1100" b="1"/>
          </a:p>
        </p:txBody>
      </p:sp>
      <p:sp>
        <p:nvSpPr>
          <p:cNvPr id="310" name="Google Shape;310;p27"/>
          <p:cNvSpPr/>
          <p:nvPr/>
        </p:nvSpPr>
        <p:spPr>
          <a:xfrm>
            <a:off x="9697267"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11" name="Google Shape;311;p27"/>
          <p:cNvSpPr/>
          <p:nvPr/>
        </p:nvSpPr>
        <p:spPr>
          <a:xfrm>
            <a:off x="9697267"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#5 </a:t>
            </a:r>
            <a:endParaRPr sz="1100" b="1"/>
          </a:p>
        </p:txBody>
      </p:sp>
      <p:cxnSp>
        <p:nvCxnSpPr>
          <p:cNvPr id="312" name="Google Shape;312;p27"/>
          <p:cNvCxnSpPr>
            <a:stCxn id="302" idx="2"/>
          </p:cNvCxnSpPr>
          <p:nvPr/>
        </p:nvCxnSpPr>
        <p:spPr>
          <a:xfrm>
            <a:off x="1355450" y="3753626"/>
            <a:ext cx="4673400" cy="12486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27"/>
          <p:cNvCxnSpPr>
            <a:stCxn id="310" idx="2"/>
          </p:cNvCxnSpPr>
          <p:nvPr/>
        </p:nvCxnSpPr>
        <p:spPr>
          <a:xfrm flipH="1">
            <a:off x="6028867" y="3753626"/>
            <a:ext cx="4770000" cy="12405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7"/>
          <p:cNvCxnSpPr/>
          <p:nvPr/>
        </p:nvCxnSpPr>
        <p:spPr>
          <a:xfrm>
            <a:off x="3726873" y="3753625"/>
            <a:ext cx="2310300" cy="12567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27"/>
          <p:cNvCxnSpPr>
            <a:stCxn id="308" idx="2"/>
          </p:cNvCxnSpPr>
          <p:nvPr/>
        </p:nvCxnSpPr>
        <p:spPr>
          <a:xfrm flipH="1">
            <a:off x="6021213" y="3753626"/>
            <a:ext cx="2416800" cy="12567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7"/>
          <p:cNvCxnSpPr>
            <a:stCxn id="306" idx="2"/>
          </p:cNvCxnSpPr>
          <p:nvPr/>
        </p:nvCxnSpPr>
        <p:spPr>
          <a:xfrm flipH="1">
            <a:off x="6036959" y="3753626"/>
            <a:ext cx="40200" cy="12405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27"/>
          <p:cNvSpPr/>
          <p:nvPr/>
        </p:nvSpPr>
        <p:spPr>
          <a:xfrm>
            <a:off x="253874" y="4688350"/>
            <a:ext cx="5106900" cy="1488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Why did you choose this topic? Or blend these topics?</a:t>
            </a:r>
            <a:endParaRPr sz="1100"/>
          </a:p>
        </p:txBody>
      </p:sp>
      <p:sp>
        <p:nvSpPr>
          <p:cNvPr id="318" name="Google Shape;318;p27"/>
          <p:cNvSpPr/>
          <p:nvPr/>
        </p:nvSpPr>
        <p:spPr>
          <a:xfrm>
            <a:off x="253850" y="4323250"/>
            <a:ext cx="51069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Chosen topic:</a:t>
            </a:r>
            <a:endParaRPr sz="1100" b="1"/>
          </a:p>
        </p:txBody>
      </p:sp>
      <p:sp>
        <p:nvSpPr>
          <p:cNvPr id="319" name="Google Shape;319;p27"/>
          <p:cNvSpPr txBox="1"/>
          <p:nvPr/>
        </p:nvSpPr>
        <p:spPr>
          <a:xfrm>
            <a:off x="5513504" y="6012094"/>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uFill>
                  <a:noFill/>
                </a:uFill>
                <a:hlinkClick r:id="rId4">
                  <a:extLst>
                    <a:ext uri="{A12FA001-AC4F-418D-AE19-62706E023703}">
                      <ahyp:hlinkClr xmlns:ahyp="http://schemas.microsoft.com/office/drawing/2018/hyperlinkcolor" val="tx"/>
                    </a:ext>
                  </a:extLst>
                </a:hlinkClick>
              </a:rPr>
              <a:t>https://wheelofnames.com/4qn-bww</a:t>
            </a:r>
            <a:endParaRPr sz="1500">
              <a:solidFill>
                <a:schemeClr val="dk1"/>
              </a:solidFill>
            </a:endParaRPr>
          </a:p>
        </p:txBody>
      </p:sp>
      <p:pic>
        <p:nvPicPr>
          <p:cNvPr id="320" name="Google Shape;320;p27"/>
          <p:cNvPicPr preferRelativeResize="0"/>
          <p:nvPr/>
        </p:nvPicPr>
        <p:blipFill rotWithShape="1">
          <a:blip r:embed="rId5">
            <a:alphaModFix/>
          </a:blip>
          <a:srcRect t="8933" r="13659"/>
          <a:stretch/>
        </p:blipFill>
        <p:spPr>
          <a:xfrm>
            <a:off x="5502389" y="4307868"/>
            <a:ext cx="2761341" cy="1751875"/>
          </a:xfrm>
          <a:prstGeom prst="rect">
            <a:avLst/>
          </a:prstGeom>
          <a:noFill/>
          <a:ln w="9525" cap="flat" cmpd="sng">
            <a:solidFill>
              <a:schemeClr val="dk2"/>
            </a:solidFill>
            <a:prstDash val="solid"/>
            <a:round/>
            <a:headEnd type="none" w="sm" len="sm"/>
            <a:tailEnd type="none" w="sm" len="sm"/>
          </a:ln>
        </p:spPr>
      </p:pic>
      <p:sp>
        <p:nvSpPr>
          <p:cNvPr id="321" name="Google Shape;321;p27"/>
          <p:cNvSpPr txBox="1"/>
          <p:nvPr/>
        </p:nvSpPr>
        <p:spPr>
          <a:xfrm>
            <a:off x="8366171" y="4306430"/>
            <a:ext cx="3506400" cy="175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a:solidFill>
                  <a:schemeClr val="dk1"/>
                </a:solidFill>
                <a:highlight>
                  <a:schemeClr val="lt1"/>
                </a:highlight>
              </a:rPr>
              <a:t>Think critically, go deeper, spin 3 times and answer:</a:t>
            </a:r>
            <a:br>
              <a:rPr lang="en-US" sz="1100">
                <a:solidFill>
                  <a:schemeClr val="dk1"/>
                </a:solidFill>
                <a:highlight>
                  <a:schemeClr val="lt1"/>
                </a:highlight>
              </a:rPr>
            </a:br>
            <a:endParaRPr sz="1100">
              <a:solidFill>
                <a:schemeClr val="dk1"/>
              </a:solidFill>
              <a:highlight>
                <a:schemeClr val="lt1"/>
              </a:highlight>
            </a:endParaRPr>
          </a:p>
          <a:p>
            <a:pPr marL="0" lvl="0" indent="0" algn="l" rtl="0">
              <a:lnSpc>
                <a:spcPct val="150000"/>
              </a:lnSpc>
              <a:spcBef>
                <a:spcPts val="0"/>
              </a:spcBef>
              <a:spcAft>
                <a:spcPts val="0"/>
              </a:spcAft>
              <a:buNone/>
            </a:pPr>
            <a:r>
              <a:rPr lang="en-US" sz="1700">
                <a:solidFill>
                  <a:schemeClr val="dk1"/>
                </a:solidFill>
                <a:highlight>
                  <a:srgbClr val="FEFFBF"/>
                </a:highlight>
              </a:rPr>
              <a:t>_________________________________________________________________________________</a:t>
            </a:r>
            <a:endParaRPr sz="1700">
              <a:highlight>
                <a:srgbClr val="FEFFBF"/>
              </a:highlight>
            </a:endParaRPr>
          </a:p>
        </p:txBody>
      </p:sp>
      <p:sp>
        <p:nvSpPr>
          <p:cNvPr id="322" name="Google Shape;322;p27"/>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Or combine ideas. Go deeper and question the choice you made together.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2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30" name="Google Shape;330;p28"/>
          <p:cNvSpPr txBox="1"/>
          <p:nvPr/>
        </p:nvSpPr>
        <p:spPr>
          <a:xfrm>
            <a:off x="188686" y="202293"/>
            <a:ext cx="97737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Frame the intention together</a:t>
            </a:r>
            <a:endParaRPr sz="1200" u="sng">
              <a:solidFill>
                <a:schemeClr val="dk1"/>
              </a:solidFill>
              <a:latin typeface="Calibri"/>
              <a:ea typeface="Calibri"/>
              <a:cs typeface="Calibri"/>
              <a:sym typeface="Calibri"/>
            </a:endParaRPr>
          </a:p>
          <a:p>
            <a:pPr marL="0" marR="0" lvl="0" indent="0" algn="l" rtl="0">
              <a:spcBef>
                <a:spcPts val="0"/>
              </a:spcBef>
              <a:spcAft>
                <a:spcPts val="0"/>
              </a:spcAft>
              <a:buNone/>
            </a:pPr>
            <a:endParaRPr sz="1200" u="sng">
              <a:solidFill>
                <a:schemeClr val="dk1"/>
              </a:solidFill>
              <a:latin typeface="Calibri"/>
              <a:ea typeface="Calibri"/>
              <a:cs typeface="Calibri"/>
              <a:sym typeface="Calibri"/>
            </a:endParaRPr>
          </a:p>
        </p:txBody>
      </p:sp>
      <p:sp>
        <p:nvSpPr>
          <p:cNvPr id="331" name="Google Shape;331;p28"/>
          <p:cNvSpPr txBox="1"/>
          <p:nvPr/>
        </p:nvSpPr>
        <p:spPr>
          <a:xfrm>
            <a:off x="319250" y="11492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2" name="Google Shape;332;p28"/>
          <p:cNvSpPr txBox="1"/>
          <p:nvPr/>
        </p:nvSpPr>
        <p:spPr>
          <a:xfrm>
            <a:off x="319250" y="22198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3" name="Google Shape;333;p28"/>
          <p:cNvSpPr txBox="1"/>
          <p:nvPr/>
        </p:nvSpPr>
        <p:spPr>
          <a:xfrm>
            <a:off x="319250" y="32903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4" name="Google Shape;334;p28"/>
          <p:cNvSpPr txBox="1"/>
          <p:nvPr/>
        </p:nvSpPr>
        <p:spPr>
          <a:xfrm>
            <a:off x="319250" y="43609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5" name="Google Shape;335;p28"/>
          <p:cNvSpPr txBox="1"/>
          <p:nvPr/>
        </p:nvSpPr>
        <p:spPr>
          <a:xfrm>
            <a:off x="319250" y="54314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6" name="Google Shape;336;p28"/>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p:nvPr/>
        </p:nvSpPr>
        <p:spPr>
          <a:xfrm>
            <a:off x="188681" y="202300"/>
            <a:ext cx="4834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Ideation Sketches</a:t>
            </a:r>
            <a:endParaRPr/>
          </a:p>
        </p:txBody>
      </p:sp>
      <p:pic>
        <p:nvPicPr>
          <p:cNvPr id="343" name="Google Shape;343;p29" descr="A picture containing text, indoor, several&#10;&#10;Description automatically generated"/>
          <p:cNvPicPr preferRelativeResize="0"/>
          <p:nvPr/>
        </p:nvPicPr>
        <p:blipFill rotWithShape="1">
          <a:blip r:embed="rId3">
            <a:alphaModFix/>
          </a:blip>
          <a:srcRect/>
          <a:stretch/>
        </p:blipFill>
        <p:spPr>
          <a:xfrm>
            <a:off x="6750625" y="290928"/>
            <a:ext cx="1249319" cy="934652"/>
          </a:xfrm>
          <a:prstGeom prst="rect">
            <a:avLst/>
          </a:prstGeom>
          <a:noFill/>
          <a:ln>
            <a:noFill/>
          </a:ln>
        </p:spPr>
      </p:pic>
      <p:pic>
        <p:nvPicPr>
          <p:cNvPr id="344" name="Google Shape;344;p29"/>
          <p:cNvPicPr preferRelativeResize="0"/>
          <p:nvPr/>
        </p:nvPicPr>
        <p:blipFill rotWithShape="1">
          <a:blip r:embed="rId4">
            <a:alphaModFix/>
          </a:blip>
          <a:srcRect/>
          <a:stretch/>
        </p:blipFill>
        <p:spPr>
          <a:xfrm>
            <a:off x="8115680" y="271853"/>
            <a:ext cx="1749971" cy="972800"/>
          </a:xfrm>
          <a:prstGeom prst="rect">
            <a:avLst/>
          </a:prstGeom>
          <a:noFill/>
          <a:ln w="9525" cap="flat" cmpd="sng">
            <a:solidFill>
              <a:srgbClr val="000000"/>
            </a:solidFill>
            <a:prstDash val="solid"/>
            <a:round/>
            <a:headEnd type="none" w="sm" len="sm"/>
            <a:tailEnd type="none" w="sm" len="sm"/>
          </a:ln>
        </p:spPr>
      </p:pic>
      <p:sp>
        <p:nvSpPr>
          <p:cNvPr id="345" name="Google Shape;345;p29"/>
          <p:cNvSpPr/>
          <p:nvPr/>
        </p:nvSpPr>
        <p:spPr>
          <a:xfrm>
            <a:off x="302500"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grpSp>
        <p:nvGrpSpPr>
          <p:cNvPr id="346" name="Google Shape;346;p29"/>
          <p:cNvGrpSpPr/>
          <p:nvPr/>
        </p:nvGrpSpPr>
        <p:grpSpPr>
          <a:xfrm>
            <a:off x="5342735" y="199413"/>
            <a:ext cx="1292159" cy="1117665"/>
            <a:chOff x="5133409" y="107919"/>
            <a:chExt cx="1546200" cy="1337400"/>
          </a:xfrm>
        </p:grpSpPr>
        <p:sp>
          <p:nvSpPr>
            <p:cNvPr id="347" name="Google Shape;347;p29"/>
            <p:cNvSpPr/>
            <p:nvPr/>
          </p:nvSpPr>
          <p:spPr>
            <a:xfrm rot="-586843">
              <a:off x="5218661" y="216609"/>
              <a:ext cx="1375696" cy="1120020"/>
            </a:xfrm>
            <a:prstGeom prst="rect">
              <a:avLst/>
            </a:prstGeom>
            <a:solidFill>
              <a:schemeClr val="lt1"/>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Idea title</a:t>
              </a:r>
              <a:endParaRPr sz="1100"/>
            </a:p>
            <a:p>
              <a:pPr marL="0" lvl="0" indent="0" algn="l" rtl="0">
                <a:spcBef>
                  <a:spcPts val="0"/>
                </a:spcBef>
                <a:spcAft>
                  <a:spcPts val="0"/>
                </a:spcAft>
                <a:buNone/>
              </a:pPr>
              <a:r>
                <a:rPr lang="en-US" sz="600"/>
                <a:t>Sketch</a:t>
              </a:r>
              <a:endParaRPr sz="600"/>
            </a:p>
          </p:txBody>
        </p:sp>
        <p:sp>
          <p:nvSpPr>
            <p:cNvPr id="348" name="Google Shape;348;p29"/>
            <p:cNvSpPr/>
            <p:nvPr/>
          </p:nvSpPr>
          <p:spPr>
            <a:xfrm>
              <a:off x="5908847" y="675740"/>
              <a:ext cx="70725" cy="84725"/>
            </a:xfrm>
            <a:custGeom>
              <a:avLst/>
              <a:gdLst/>
              <a:ahLst/>
              <a:cxnLst/>
              <a:rect l="l" t="t" r="r" b="b"/>
              <a:pathLst>
                <a:path w="2829" h="3389" extrusionOk="0">
                  <a:moveTo>
                    <a:pt x="2338" y="14"/>
                  </a:moveTo>
                  <a:cubicBezTo>
                    <a:pt x="1065" y="-101"/>
                    <a:pt x="-625" y="2297"/>
                    <a:pt x="249" y="3229"/>
                  </a:cubicBezTo>
                  <a:cubicBezTo>
                    <a:pt x="1114" y="4151"/>
                    <a:pt x="3710" y="538"/>
                    <a:pt x="2499" y="175"/>
                  </a:cubicBezTo>
                </a:path>
              </a:pathLst>
            </a:custGeom>
            <a:noFill/>
            <a:ln w="9525" cap="flat" cmpd="sng">
              <a:solidFill>
                <a:schemeClr val="dk2"/>
              </a:solidFill>
              <a:prstDash val="solid"/>
              <a:round/>
              <a:headEnd type="none" w="med" len="med"/>
              <a:tailEnd type="none" w="med" len="med"/>
            </a:ln>
          </p:spPr>
        </p:sp>
        <p:sp>
          <p:nvSpPr>
            <p:cNvPr id="349" name="Google Shape;349;p29"/>
            <p:cNvSpPr/>
            <p:nvPr/>
          </p:nvSpPr>
          <p:spPr>
            <a:xfrm>
              <a:off x="5718125" y="758500"/>
              <a:ext cx="217025" cy="22900"/>
            </a:xfrm>
            <a:custGeom>
              <a:avLst/>
              <a:gdLst/>
              <a:ahLst/>
              <a:cxnLst/>
              <a:rect l="l" t="t" r="r" b="b"/>
              <a:pathLst>
                <a:path w="8681" h="916" extrusionOk="0">
                  <a:moveTo>
                    <a:pt x="8681" y="80"/>
                  </a:moveTo>
                  <a:cubicBezTo>
                    <a:pt x="5844" y="649"/>
                    <a:pt x="2372" y="1658"/>
                    <a:pt x="0" y="0"/>
                  </a:cubicBezTo>
                </a:path>
              </a:pathLst>
            </a:custGeom>
            <a:noFill/>
            <a:ln w="9525" cap="flat" cmpd="sng">
              <a:solidFill>
                <a:schemeClr val="dk2"/>
              </a:solidFill>
              <a:prstDash val="solid"/>
              <a:round/>
              <a:headEnd type="none" w="med" len="med"/>
              <a:tailEnd type="none" w="med" len="med"/>
            </a:ln>
          </p:spPr>
        </p:sp>
        <p:sp>
          <p:nvSpPr>
            <p:cNvPr id="350" name="Google Shape;350;p29"/>
            <p:cNvSpPr/>
            <p:nvPr/>
          </p:nvSpPr>
          <p:spPr>
            <a:xfrm>
              <a:off x="5933150" y="752475"/>
              <a:ext cx="281325" cy="21725"/>
            </a:xfrm>
            <a:custGeom>
              <a:avLst/>
              <a:gdLst/>
              <a:ahLst/>
              <a:cxnLst/>
              <a:rect l="l" t="t" r="r" b="b"/>
              <a:pathLst>
                <a:path w="11253" h="869" extrusionOk="0">
                  <a:moveTo>
                    <a:pt x="0" y="401"/>
                  </a:moveTo>
                  <a:cubicBezTo>
                    <a:pt x="3740" y="715"/>
                    <a:pt x="7787" y="1442"/>
                    <a:pt x="11253" y="0"/>
                  </a:cubicBezTo>
                </a:path>
              </a:pathLst>
            </a:custGeom>
            <a:noFill/>
            <a:ln w="9525" cap="flat" cmpd="sng">
              <a:solidFill>
                <a:schemeClr val="dk2"/>
              </a:solidFill>
              <a:prstDash val="solid"/>
              <a:round/>
              <a:headEnd type="none" w="med" len="med"/>
              <a:tailEnd type="none" w="med" len="med"/>
            </a:ln>
          </p:spPr>
        </p:sp>
        <p:sp>
          <p:nvSpPr>
            <p:cNvPr id="351" name="Google Shape;351;p29"/>
            <p:cNvSpPr/>
            <p:nvPr/>
          </p:nvSpPr>
          <p:spPr>
            <a:xfrm>
              <a:off x="5832138" y="760500"/>
              <a:ext cx="108275" cy="379800"/>
            </a:xfrm>
            <a:custGeom>
              <a:avLst/>
              <a:gdLst/>
              <a:ahLst/>
              <a:cxnLst/>
              <a:rect l="l" t="t" r="r" b="b"/>
              <a:pathLst>
                <a:path w="4331" h="15192" extrusionOk="0">
                  <a:moveTo>
                    <a:pt x="3718" y="0"/>
                  </a:moveTo>
                  <a:cubicBezTo>
                    <a:pt x="3718" y="1983"/>
                    <a:pt x="5024" y="4456"/>
                    <a:pt x="3718" y="5948"/>
                  </a:cubicBezTo>
                  <a:cubicBezTo>
                    <a:pt x="2582" y="7245"/>
                    <a:pt x="-151" y="7850"/>
                    <a:pt x="21" y="9565"/>
                  </a:cubicBezTo>
                  <a:cubicBezTo>
                    <a:pt x="208" y="11432"/>
                    <a:pt x="1576" y="13936"/>
                    <a:pt x="182" y="15192"/>
                  </a:cubicBezTo>
                </a:path>
              </a:pathLst>
            </a:custGeom>
            <a:noFill/>
            <a:ln w="9525" cap="flat" cmpd="sng">
              <a:solidFill>
                <a:schemeClr val="dk2"/>
              </a:solidFill>
              <a:prstDash val="solid"/>
              <a:round/>
              <a:headEnd type="none" w="med" len="med"/>
              <a:tailEnd type="none" w="med" len="med"/>
            </a:ln>
          </p:spPr>
        </p:sp>
        <p:sp>
          <p:nvSpPr>
            <p:cNvPr id="352" name="Google Shape;352;p29"/>
            <p:cNvSpPr/>
            <p:nvPr/>
          </p:nvSpPr>
          <p:spPr>
            <a:xfrm>
              <a:off x="5935150" y="905175"/>
              <a:ext cx="126700" cy="227075"/>
            </a:xfrm>
            <a:custGeom>
              <a:avLst/>
              <a:gdLst/>
              <a:ahLst/>
              <a:cxnLst/>
              <a:rect l="l" t="t" r="r" b="b"/>
              <a:pathLst>
                <a:path w="5068" h="9083" extrusionOk="0">
                  <a:moveTo>
                    <a:pt x="0" y="0"/>
                  </a:moveTo>
                  <a:cubicBezTo>
                    <a:pt x="0" y="3416"/>
                    <a:pt x="6575" y="6201"/>
                    <a:pt x="4743" y="9083"/>
                  </a:cubicBezTo>
                </a:path>
              </a:pathLst>
            </a:custGeom>
            <a:noFill/>
            <a:ln w="9525" cap="flat" cmpd="sng">
              <a:solidFill>
                <a:schemeClr val="dk2"/>
              </a:solidFill>
              <a:prstDash val="solid"/>
              <a:round/>
              <a:headEnd type="none" w="med" len="med"/>
              <a:tailEnd type="none" w="med" len="med"/>
            </a:ln>
          </p:spPr>
        </p:sp>
        <p:sp>
          <p:nvSpPr>
            <p:cNvPr id="353" name="Google Shape;353;p29"/>
            <p:cNvSpPr/>
            <p:nvPr/>
          </p:nvSpPr>
          <p:spPr>
            <a:xfrm>
              <a:off x="5481025" y="701457"/>
              <a:ext cx="256975" cy="472575"/>
            </a:xfrm>
            <a:custGeom>
              <a:avLst/>
              <a:gdLst/>
              <a:ahLst/>
              <a:cxnLst/>
              <a:rect l="l" t="t" r="r" b="b"/>
              <a:pathLst>
                <a:path w="10279" h="18903" extrusionOk="0">
                  <a:moveTo>
                    <a:pt x="723" y="1719"/>
                  </a:moveTo>
                  <a:cubicBezTo>
                    <a:pt x="2842" y="1719"/>
                    <a:pt x="5072" y="-779"/>
                    <a:pt x="6912" y="272"/>
                  </a:cubicBezTo>
                  <a:cubicBezTo>
                    <a:pt x="9351" y="1665"/>
                    <a:pt x="7529" y="5856"/>
                    <a:pt x="7957" y="8632"/>
                  </a:cubicBezTo>
                  <a:cubicBezTo>
                    <a:pt x="8395" y="11475"/>
                    <a:pt x="11916" y="15905"/>
                    <a:pt x="9324" y="17152"/>
                  </a:cubicBezTo>
                  <a:cubicBezTo>
                    <a:pt x="7363" y="18095"/>
                    <a:pt x="4433" y="19815"/>
                    <a:pt x="2893" y="18277"/>
                  </a:cubicBezTo>
                  <a:cubicBezTo>
                    <a:pt x="1218" y="16604"/>
                    <a:pt x="2571" y="13550"/>
                    <a:pt x="2250" y="11204"/>
                  </a:cubicBezTo>
                  <a:cubicBezTo>
                    <a:pt x="1859" y="8345"/>
                    <a:pt x="0" y="5730"/>
                    <a:pt x="0" y="2844"/>
                  </a:cubicBezTo>
                </a:path>
              </a:pathLst>
            </a:custGeom>
            <a:noFill/>
            <a:ln w="9525" cap="flat" cmpd="sng">
              <a:solidFill>
                <a:schemeClr val="dk2"/>
              </a:solidFill>
              <a:prstDash val="solid"/>
              <a:round/>
              <a:headEnd type="none" w="med" len="med"/>
              <a:tailEnd type="none" w="med" len="med"/>
            </a:ln>
          </p:spPr>
        </p:sp>
        <p:sp>
          <p:nvSpPr>
            <p:cNvPr id="354" name="Google Shape;354;p29"/>
            <p:cNvSpPr/>
            <p:nvPr/>
          </p:nvSpPr>
          <p:spPr>
            <a:xfrm>
              <a:off x="6110280" y="483897"/>
              <a:ext cx="283350" cy="246450"/>
            </a:xfrm>
            <a:custGeom>
              <a:avLst/>
              <a:gdLst/>
              <a:ahLst/>
              <a:cxnLst/>
              <a:rect l="l" t="t" r="r" b="b"/>
              <a:pathLst>
                <a:path w="11334" h="9858" extrusionOk="0">
                  <a:moveTo>
                    <a:pt x="4892" y="9858"/>
                  </a:moveTo>
                  <a:cubicBezTo>
                    <a:pt x="2343" y="9663"/>
                    <a:pt x="-688" y="6246"/>
                    <a:pt x="149" y="3830"/>
                  </a:cubicBezTo>
                  <a:cubicBezTo>
                    <a:pt x="824" y="1880"/>
                    <a:pt x="3022" y="-317"/>
                    <a:pt x="5052" y="52"/>
                  </a:cubicBezTo>
                  <a:cubicBezTo>
                    <a:pt x="8247" y="633"/>
                    <a:pt x="12519" y="4899"/>
                    <a:pt x="11000" y="7769"/>
                  </a:cubicBezTo>
                  <a:cubicBezTo>
                    <a:pt x="9914" y="9822"/>
                    <a:pt x="6651" y="9778"/>
                    <a:pt x="4329" y="9778"/>
                  </a:cubicBezTo>
                </a:path>
              </a:pathLst>
            </a:custGeom>
            <a:noFill/>
            <a:ln w="9525" cap="flat" cmpd="sng">
              <a:solidFill>
                <a:schemeClr val="dk2"/>
              </a:solidFill>
              <a:prstDash val="solid"/>
              <a:round/>
              <a:headEnd type="none" w="med" len="med"/>
              <a:tailEnd type="none" w="med" len="med"/>
            </a:ln>
          </p:spPr>
        </p:sp>
        <p:sp>
          <p:nvSpPr>
            <p:cNvPr id="355" name="Google Shape;355;p29"/>
            <p:cNvSpPr/>
            <p:nvPr/>
          </p:nvSpPr>
          <p:spPr>
            <a:xfrm>
              <a:off x="5927125" y="750517"/>
              <a:ext cx="88375" cy="124300"/>
            </a:xfrm>
            <a:custGeom>
              <a:avLst/>
              <a:gdLst/>
              <a:ahLst/>
              <a:cxnLst/>
              <a:rect l="l" t="t" r="r" b="b"/>
              <a:pathLst>
                <a:path w="3535" h="4972" extrusionOk="0">
                  <a:moveTo>
                    <a:pt x="0" y="1042"/>
                  </a:moveTo>
                  <a:cubicBezTo>
                    <a:pt x="1023" y="701"/>
                    <a:pt x="2342" y="-494"/>
                    <a:pt x="3135" y="238"/>
                  </a:cubicBezTo>
                  <a:cubicBezTo>
                    <a:pt x="4377" y="1385"/>
                    <a:pt x="2371" y="5757"/>
                    <a:pt x="964" y="4820"/>
                  </a:cubicBezTo>
                </a:path>
              </a:pathLst>
            </a:custGeom>
            <a:noFill/>
            <a:ln w="9525" cap="flat" cmpd="sng">
              <a:solidFill>
                <a:schemeClr val="dk2"/>
              </a:solidFill>
              <a:prstDash val="solid"/>
              <a:round/>
              <a:headEnd type="none" w="med" len="med"/>
              <a:tailEnd type="none" w="med" len="med"/>
            </a:ln>
          </p:spPr>
        </p:sp>
      </p:grpSp>
      <p:sp>
        <p:nvSpPr>
          <p:cNvPr id="356" name="Google Shape;356;p29"/>
          <p:cNvSpPr/>
          <p:nvPr/>
        </p:nvSpPr>
        <p:spPr>
          <a:xfrm>
            <a:off x="2662932"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7" name="Google Shape;357;p29"/>
          <p:cNvSpPr/>
          <p:nvPr/>
        </p:nvSpPr>
        <p:spPr>
          <a:xfrm>
            <a:off x="5023364"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8" name="Google Shape;358;p29"/>
          <p:cNvSpPr/>
          <p:nvPr/>
        </p:nvSpPr>
        <p:spPr>
          <a:xfrm>
            <a:off x="7383796"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9" name="Google Shape;359;p29"/>
          <p:cNvSpPr/>
          <p:nvPr/>
        </p:nvSpPr>
        <p:spPr>
          <a:xfrm>
            <a:off x="9744227"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0" name="Google Shape;360;p29"/>
          <p:cNvSpPr/>
          <p:nvPr/>
        </p:nvSpPr>
        <p:spPr>
          <a:xfrm>
            <a:off x="302500"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1" name="Google Shape;361;p29"/>
          <p:cNvSpPr/>
          <p:nvPr/>
        </p:nvSpPr>
        <p:spPr>
          <a:xfrm>
            <a:off x="2662932"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2" name="Google Shape;362;p29"/>
          <p:cNvSpPr/>
          <p:nvPr/>
        </p:nvSpPr>
        <p:spPr>
          <a:xfrm>
            <a:off x="5023364"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3" name="Google Shape;363;p29"/>
          <p:cNvSpPr/>
          <p:nvPr/>
        </p:nvSpPr>
        <p:spPr>
          <a:xfrm>
            <a:off x="7383796"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4" name="Google Shape;364;p29"/>
          <p:cNvSpPr/>
          <p:nvPr/>
        </p:nvSpPr>
        <p:spPr>
          <a:xfrm>
            <a:off x="9744227"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5" name="Google Shape;365;p29"/>
          <p:cNvSpPr/>
          <p:nvPr/>
        </p:nvSpPr>
        <p:spPr>
          <a:xfrm>
            <a:off x="302500"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6" name="Google Shape;366;p29"/>
          <p:cNvSpPr/>
          <p:nvPr/>
        </p:nvSpPr>
        <p:spPr>
          <a:xfrm>
            <a:off x="2662932"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7" name="Google Shape;367;p29"/>
          <p:cNvSpPr/>
          <p:nvPr/>
        </p:nvSpPr>
        <p:spPr>
          <a:xfrm>
            <a:off x="5023364"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8" name="Google Shape;368;p29"/>
          <p:cNvSpPr/>
          <p:nvPr/>
        </p:nvSpPr>
        <p:spPr>
          <a:xfrm>
            <a:off x="7383796"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9" name="Google Shape;369;p29"/>
          <p:cNvSpPr/>
          <p:nvPr/>
        </p:nvSpPr>
        <p:spPr>
          <a:xfrm>
            <a:off x="9744227"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70" name="Google Shape;370;p29"/>
          <p:cNvSpPr/>
          <p:nvPr/>
        </p:nvSpPr>
        <p:spPr>
          <a:xfrm>
            <a:off x="302500"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#1:</a:t>
            </a:r>
            <a:endParaRPr sz="1100"/>
          </a:p>
        </p:txBody>
      </p:sp>
      <p:sp>
        <p:nvSpPr>
          <p:cNvPr id="371" name="Google Shape;371;p29"/>
          <p:cNvSpPr/>
          <p:nvPr/>
        </p:nvSpPr>
        <p:spPr>
          <a:xfrm>
            <a:off x="26423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#2 </a:t>
            </a:r>
            <a:endParaRPr sz="1100"/>
          </a:p>
        </p:txBody>
      </p:sp>
      <p:sp>
        <p:nvSpPr>
          <p:cNvPr id="372" name="Google Shape;372;p29"/>
          <p:cNvSpPr/>
          <p:nvPr/>
        </p:nvSpPr>
        <p:spPr>
          <a:xfrm>
            <a:off x="50232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#3 </a:t>
            </a:r>
            <a:endParaRPr sz="1100"/>
          </a:p>
        </p:txBody>
      </p:sp>
      <p:sp>
        <p:nvSpPr>
          <p:cNvPr id="373" name="Google Shape;373;p29"/>
          <p:cNvSpPr/>
          <p:nvPr/>
        </p:nvSpPr>
        <p:spPr>
          <a:xfrm>
            <a:off x="73836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#4 </a:t>
            </a:r>
            <a:endParaRPr sz="1100"/>
          </a:p>
        </p:txBody>
      </p:sp>
      <p:sp>
        <p:nvSpPr>
          <p:cNvPr id="374" name="Google Shape;374;p29"/>
          <p:cNvSpPr/>
          <p:nvPr/>
        </p:nvSpPr>
        <p:spPr>
          <a:xfrm>
            <a:off x="97441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#5 </a:t>
            </a:r>
            <a:endParaRPr sz="1100"/>
          </a:p>
        </p:txBody>
      </p:sp>
      <p:sp>
        <p:nvSpPr>
          <p:cNvPr id="375" name="Google Shape;375;p29"/>
          <p:cNvSpPr txBox="1"/>
          <p:nvPr/>
        </p:nvSpPr>
        <p:spPr>
          <a:xfrm>
            <a:off x="265625" y="538025"/>
            <a:ext cx="4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Quality comes from quantity. Come up with “out of the box” creative ideas first. The more creative, the better. Dot vote.</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0"/>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3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83" name="Google Shape;383;p30"/>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“After” Journey Map</a:t>
            </a:r>
            <a:endParaRPr sz="1800" u="sng">
              <a:solidFill>
                <a:schemeClr val="dk1"/>
              </a:solidFill>
              <a:latin typeface="Calibri"/>
              <a:ea typeface="Calibri"/>
              <a:cs typeface="Calibri"/>
              <a:sym typeface="Calibri"/>
            </a:endParaRPr>
          </a:p>
        </p:txBody>
      </p:sp>
      <p:pic>
        <p:nvPicPr>
          <p:cNvPr id="384" name="Google Shape;384;p30"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385" name="Google Shape;385;p30"/>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6" name="Google Shape;386;p30"/>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387" name="Google Shape;387;p30"/>
          <p:cNvSpPr/>
          <p:nvPr/>
        </p:nvSpPr>
        <p:spPr>
          <a:xfrm>
            <a:off x="16886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8" name="Google Shape;388;p30"/>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89" name="Google Shape;389;p30"/>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0" name="Google Shape;390;p30"/>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391" name="Google Shape;391;p30"/>
          <p:cNvSpPr/>
          <p:nvPr/>
        </p:nvSpPr>
        <p:spPr>
          <a:xfrm>
            <a:off x="486550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2" name="Google Shape;392;p30"/>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3" name="Google Shape;393;p30"/>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4" name="Google Shape;394;p30"/>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395" name="Google Shape;395;p30"/>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6" name="Google Shape;396;p30"/>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7" name="Google Shape;397;p30"/>
          <p:cNvSpPr txBox="1"/>
          <p:nvPr/>
        </p:nvSpPr>
        <p:spPr>
          <a:xfrm>
            <a:off x="249525" y="603442"/>
            <a:ext cx="9620866" cy="615523"/>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p>
          <a:p>
            <a:pPr marL="0" lvl="0" indent="0" algn="l">
              <a:spcBef>
                <a:spcPts val="0"/>
              </a:spcBef>
              <a:spcAft>
                <a:spcPts val="0"/>
              </a:spcAft>
              <a:buNone/>
            </a:pPr>
            <a:endParaRPr lang="en-US">
              <a:solidFill>
                <a:schemeClr val="dk1"/>
              </a:solidFill>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1"/>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31"/>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05" name="Google Shape;405;p31"/>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Low Fidelity Prototype (testing with peers inside)</a:t>
            </a:r>
            <a:endParaRPr sz="1800" u="sng">
              <a:solidFill>
                <a:schemeClr val="dk1"/>
              </a:solidFill>
              <a:latin typeface="Calibri"/>
              <a:ea typeface="Calibri"/>
              <a:cs typeface="Calibri"/>
              <a:sym typeface="Calibri"/>
            </a:endParaRPr>
          </a:p>
        </p:txBody>
      </p:sp>
      <p:pic>
        <p:nvPicPr>
          <p:cNvPr id="406" name="Google Shape;406;p31" descr="A picture containing person, indoor, person, desk&#10;&#10;Description automatically generated"/>
          <p:cNvPicPr preferRelativeResize="0"/>
          <p:nvPr/>
        </p:nvPicPr>
        <p:blipFill rotWithShape="1">
          <a:blip r:embed="rId3">
            <a:alphaModFix/>
          </a:blip>
          <a:srcRect/>
          <a:stretch/>
        </p:blipFill>
        <p:spPr>
          <a:xfrm>
            <a:off x="8402250" y="202301"/>
            <a:ext cx="1482352" cy="1060799"/>
          </a:xfrm>
          <a:prstGeom prst="rect">
            <a:avLst/>
          </a:prstGeom>
          <a:noFill/>
          <a:ln>
            <a:noFill/>
          </a:ln>
        </p:spPr>
      </p:pic>
      <p:sp>
        <p:nvSpPr>
          <p:cNvPr id="407" name="Google Shape;407;p31"/>
          <p:cNvSpPr/>
          <p:nvPr/>
        </p:nvSpPr>
        <p:spPr>
          <a:xfrm>
            <a:off x="270300" y="1235200"/>
            <a:ext cx="529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8" name="Google Shape;408;p31"/>
          <p:cNvSpPr/>
          <p:nvPr/>
        </p:nvSpPr>
        <p:spPr>
          <a:xfrm>
            <a:off x="5743825" y="1235200"/>
            <a:ext cx="6088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9" name="Google Shape;409;p31"/>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3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17" name="Google Shape;417;p32"/>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18" name="Google Shape;418;p3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Refined Prototype (testing with strangers outside) </a:t>
            </a:r>
            <a:endParaRPr sz="1800" u="sng">
              <a:solidFill>
                <a:schemeClr val="dk1"/>
              </a:solidFill>
              <a:latin typeface="Calibri"/>
              <a:ea typeface="Calibri"/>
              <a:cs typeface="Calibri"/>
              <a:sym typeface="Calibri"/>
            </a:endParaRPr>
          </a:p>
        </p:txBody>
      </p:sp>
      <p:pic>
        <p:nvPicPr>
          <p:cNvPr id="419" name="Google Shape;419;p32" descr="A picture containing indoor, floor, ceiling&#10;&#10;Description automatically generated"/>
          <p:cNvPicPr preferRelativeResize="0"/>
          <p:nvPr/>
        </p:nvPicPr>
        <p:blipFill rotWithShape="1">
          <a:blip r:embed="rId3">
            <a:alphaModFix/>
          </a:blip>
          <a:srcRect/>
          <a:stretch/>
        </p:blipFill>
        <p:spPr>
          <a:xfrm>
            <a:off x="8422328" y="202300"/>
            <a:ext cx="1630573" cy="933450"/>
          </a:xfrm>
          <a:prstGeom prst="rect">
            <a:avLst/>
          </a:prstGeom>
          <a:noFill/>
          <a:ln>
            <a:noFill/>
          </a:ln>
        </p:spPr>
      </p:pic>
      <p:sp>
        <p:nvSpPr>
          <p:cNvPr id="420" name="Google Shape;420;p32"/>
          <p:cNvSpPr/>
          <p:nvPr/>
        </p:nvSpPr>
        <p:spPr>
          <a:xfrm>
            <a:off x="270300" y="1235200"/>
            <a:ext cx="496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1" name="Google Shape;421;p32"/>
          <p:cNvSpPr/>
          <p:nvPr/>
        </p:nvSpPr>
        <p:spPr>
          <a:xfrm>
            <a:off x="5462100" y="1235200"/>
            <a:ext cx="63303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2" name="Google Shape;422;p32"/>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6"/>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5" name="Google Shape;115;p16"/>
          <p:cNvSpPr txBox="1"/>
          <p:nvPr/>
        </p:nvSpPr>
        <p:spPr>
          <a:xfrm>
            <a:off x="7075329" y="4315196"/>
            <a:ext cx="3808619" cy="16003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a:solidFill>
                  <a:schemeClr val="dk1"/>
                </a:solidFill>
                <a:latin typeface="Calibri"/>
                <a:ea typeface="Calibri"/>
                <a:cs typeface="Calibri"/>
                <a:sym typeface="Calibri"/>
              </a:rPr>
              <a:t>Criteria for A2 (50 pts)</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Creativity, originality</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Impact </a:t>
            </a:r>
            <a:r>
              <a:rPr lang="en-US">
                <a:solidFill>
                  <a:schemeClr val="dk1"/>
                </a:solidFill>
                <a:latin typeface="Calibri"/>
                <a:ea typeface="Calibri"/>
                <a:cs typeface="Calibri"/>
                <a:sym typeface="Calibri"/>
              </a:rPr>
              <a:t>p</a:t>
            </a:r>
            <a:r>
              <a:rPr lang="en-US" sz="1400">
                <a:solidFill>
                  <a:schemeClr val="dk1"/>
                </a:solidFill>
                <a:latin typeface="Calibri"/>
                <a:ea typeface="Calibri"/>
                <a:cs typeface="Calibri"/>
                <a:sym typeface="Calibri"/>
              </a:rPr>
              <a:t>otential / Value generated</a:t>
            </a:r>
            <a:endParaRPr sz="1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Criticality &amp; Justification</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Presentation</a:t>
            </a:r>
            <a:endParaRPr sz="14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Self &amp; Peer Evaluation</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sp>
        <p:nvSpPr>
          <p:cNvPr id="116" name="Google Shape;116;p16"/>
          <p:cNvSpPr txBox="1"/>
          <p:nvPr/>
        </p:nvSpPr>
        <p:spPr>
          <a:xfrm>
            <a:off x="7226309" y="1423113"/>
            <a:ext cx="2485307" cy="1600800"/>
          </a:xfrm>
          <a:prstGeom prst="rect">
            <a:avLst/>
          </a:prstGeom>
          <a:noFill/>
          <a:ln>
            <a:noFill/>
          </a:ln>
        </p:spPr>
        <p:txBody>
          <a:bodyPr spcFirstLastPara="1" wrap="square" lIns="91425" tIns="45700" rIns="91425" bIns="45700" anchor="t" anchorCtr="0">
            <a:spAutoFit/>
          </a:bodyPr>
          <a:lstStyle/>
          <a:p>
            <a:r>
              <a:rPr lang="en-US" sz="1400" b="1" u="sng" dirty="0">
                <a:solidFill>
                  <a:schemeClr val="dk1"/>
                </a:solidFill>
                <a:latin typeface="Calibri"/>
                <a:ea typeface="Calibri"/>
                <a:cs typeface="Calibri"/>
                <a:sym typeface="Calibri"/>
              </a:rPr>
              <a:t>Criteria for A1</a:t>
            </a:r>
            <a:r>
              <a:rPr lang="en-US" b="1" u="sng" dirty="0">
                <a:solidFill>
                  <a:schemeClr val="dk1"/>
                </a:solidFill>
                <a:latin typeface="Calibri"/>
                <a:ea typeface="Calibri"/>
                <a:cs typeface="Calibri"/>
                <a:sym typeface="Calibri"/>
              </a:rPr>
              <a:t> (50 pts)</a:t>
            </a:r>
            <a:endParaRPr dirty="0">
              <a:solidFill>
                <a:schemeClr val="dk1"/>
              </a:solidFill>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Methodology </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Empathy</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Questions</a:t>
            </a:r>
            <a:endParaRPr dirty="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Observations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Insights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graphicFrame>
        <p:nvGraphicFramePr>
          <p:cNvPr id="117" name="Google Shape;117;p16"/>
          <p:cNvGraphicFramePr/>
          <p:nvPr>
            <p:extLst>
              <p:ext uri="{D42A27DB-BD31-4B8C-83A1-F6EECF244321}">
                <p14:modId xmlns:p14="http://schemas.microsoft.com/office/powerpoint/2010/main" val="1699541592"/>
              </p:ext>
            </p:extLst>
          </p:nvPr>
        </p:nvGraphicFramePr>
        <p:xfrm>
          <a:off x="302094" y="780035"/>
          <a:ext cx="6085891" cy="2642787"/>
        </p:xfrm>
        <a:graphic>
          <a:graphicData uri="http://schemas.openxmlformats.org/drawingml/2006/table">
            <a:tbl>
              <a:tblPr firstRow="1" bandRow="1">
                <a:noFill/>
                <a:tableStyleId>{155B4FFC-A893-468A-B611-822497714014}</a:tableStyleId>
              </a:tblPr>
              <a:tblGrid>
                <a:gridCol w="2751343">
                  <a:extLst>
                    <a:ext uri="{9D8B030D-6E8A-4147-A177-3AD203B41FA5}">
                      <a16:colId xmlns:a16="http://schemas.microsoft.com/office/drawing/2014/main" val="20000"/>
                    </a:ext>
                  </a:extLst>
                </a:gridCol>
                <a:gridCol w="1527607">
                  <a:extLst>
                    <a:ext uri="{9D8B030D-6E8A-4147-A177-3AD203B41FA5}">
                      <a16:colId xmlns:a16="http://schemas.microsoft.com/office/drawing/2014/main" val="20001"/>
                    </a:ext>
                  </a:extLst>
                </a:gridCol>
                <a:gridCol w="872918">
                  <a:extLst>
                    <a:ext uri="{9D8B030D-6E8A-4147-A177-3AD203B41FA5}">
                      <a16:colId xmlns:a16="http://schemas.microsoft.com/office/drawing/2014/main" val="2804523861"/>
                    </a:ext>
                  </a:extLst>
                </a:gridCol>
                <a:gridCol w="934023">
                  <a:extLst>
                    <a:ext uri="{9D8B030D-6E8A-4147-A177-3AD203B41FA5}">
                      <a16:colId xmlns:a16="http://schemas.microsoft.com/office/drawing/2014/main" val="19700388"/>
                    </a:ext>
                  </a:extLst>
                </a:gridCol>
              </a:tblGrid>
              <a:tr h="307505">
                <a:tc>
                  <a:txBody>
                    <a:bodyPr/>
                    <a:lstStyle/>
                    <a:p>
                      <a:pPr marL="0" lvl="0" indent="0" algn="l" rtl="0">
                        <a:spcBef>
                          <a:spcPts val="0"/>
                        </a:spcBef>
                        <a:spcAft>
                          <a:spcPts val="0"/>
                        </a:spcAft>
                        <a:buNone/>
                      </a:pPr>
                      <a:r>
                        <a:rPr lang="en-US" sz="1100" dirty="0">
                          <a:solidFill>
                            <a:schemeClr val="dk1"/>
                          </a:solidFill>
                        </a:rPr>
                        <a:t>A1 – Individual Research (50%)</a:t>
                      </a:r>
                      <a:endParaRPr sz="1100" dirty="0">
                        <a:solidFill>
                          <a:schemeClr val="dk1"/>
                        </a:solidFill>
                      </a:endParaRPr>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dirty="0">
                          <a:solidFill>
                            <a:schemeClr val="dk1"/>
                          </a:solidFill>
                        </a:rPr>
                        <a:t>Checkbox</a:t>
                      </a:r>
                      <a:endParaRPr sz="1100" dirty="0">
                        <a:solidFill>
                          <a:schemeClr val="dk1"/>
                        </a:solidFill>
                      </a:endParaRPr>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2243">
                <a:tc>
                  <a:txBody>
                    <a:bodyPr/>
                    <a:lstStyle/>
                    <a:p>
                      <a:pPr marL="0" lvl="0" indent="0" algn="l" rtl="0">
                        <a:spcBef>
                          <a:spcPts val="0"/>
                        </a:spcBef>
                        <a:spcAft>
                          <a:spcPts val="0"/>
                        </a:spcAft>
                        <a:buClr>
                          <a:srgbClr val="000000"/>
                        </a:buClr>
                        <a:buSzPts val="1400"/>
                        <a:buFont typeface="Calibri"/>
                        <a:buNone/>
                      </a:pPr>
                      <a:r>
                        <a:rPr lang="en-US" sz="1100" dirty="0"/>
                        <a:t>Research Plan​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2243">
                <a:tc>
                  <a:txBody>
                    <a:bodyPr/>
                    <a:lstStyle/>
                    <a:p>
                      <a:pPr marL="0" lvl="0" indent="0" algn="l" rtl="0">
                        <a:spcBef>
                          <a:spcPts val="0"/>
                        </a:spcBef>
                        <a:spcAft>
                          <a:spcPts val="0"/>
                        </a:spcAft>
                        <a:buClr>
                          <a:srgbClr val="000000"/>
                        </a:buClr>
                        <a:buSzPts val="1400"/>
                        <a:buFont typeface="Calibri"/>
                        <a:buNone/>
                      </a:pPr>
                      <a:r>
                        <a:rPr lang="en-US" sz="1100" dirty="0"/>
                        <a:t>Problem Framing</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87007">
                <a:tc>
                  <a:txBody>
                    <a:bodyPr/>
                    <a:lstStyle/>
                    <a:p>
                      <a:pPr marL="0" lvl="0" indent="0" algn="l" rtl="0">
                        <a:spcBef>
                          <a:spcPts val="0"/>
                        </a:spcBef>
                        <a:spcAft>
                          <a:spcPts val="0"/>
                        </a:spcAft>
                        <a:buClr>
                          <a:srgbClr val="000000"/>
                        </a:buClr>
                        <a:buSzPts val="1400"/>
                        <a:buFont typeface="Calibri"/>
                        <a:buNone/>
                      </a:pPr>
                      <a:r>
                        <a:rPr lang="en-US" sz="1100" dirty="0"/>
                        <a:t>Discussion Preparation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260826">
                <a:tc>
                  <a:txBody>
                    <a:bodyPr/>
                    <a:lstStyle/>
                    <a:p>
                      <a:pPr marL="0" lvl="0" indent="0" algn="l" rtl="0">
                        <a:spcBef>
                          <a:spcPts val="0"/>
                        </a:spcBef>
                        <a:spcAft>
                          <a:spcPts val="0"/>
                        </a:spcAft>
                        <a:buNone/>
                      </a:pPr>
                      <a:r>
                        <a:rPr lang="en-US" sz="1100" dirty="0"/>
                        <a:t>Three Interviews (minimum)</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6</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2243">
                <a:tc>
                  <a:txBody>
                    <a:bodyPr/>
                    <a:lstStyle/>
                    <a:p>
                      <a:pPr marL="0" lvl="0" indent="0" algn="l" rtl="0">
                        <a:spcBef>
                          <a:spcPts val="0"/>
                        </a:spcBef>
                        <a:spcAft>
                          <a:spcPts val="0"/>
                        </a:spcAft>
                        <a:buClr>
                          <a:srgbClr val="000000"/>
                        </a:buClr>
                        <a:buSzPts val="1400"/>
                        <a:buFont typeface="Calibri"/>
                        <a:buNone/>
                      </a:pPr>
                      <a:r>
                        <a:rPr lang="en-US" sz="1100" dirty="0"/>
                        <a:t>Empathy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260826">
                <a:tc>
                  <a:txBody>
                    <a:bodyPr/>
                    <a:lstStyle/>
                    <a:p>
                      <a:pPr marL="0" lvl="0" indent="0" algn="l" rtl="0">
                        <a:spcBef>
                          <a:spcPts val="0"/>
                        </a:spcBef>
                        <a:spcAft>
                          <a:spcPts val="0"/>
                        </a:spcAft>
                        <a:buClr>
                          <a:srgbClr val="000000"/>
                        </a:buClr>
                        <a:buSzPts val="1400"/>
                        <a:buFont typeface="Calibri"/>
                        <a:buNone/>
                      </a:pPr>
                      <a:r>
                        <a:rPr lang="en-US" sz="1100" dirty="0"/>
                        <a:t>Interview &amp; Observation Insights</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2243">
                <a:tc>
                  <a:txBody>
                    <a:bodyPr/>
                    <a:lstStyle/>
                    <a:p>
                      <a:pPr marL="0" lvl="0" indent="0" algn="l" rtl="0">
                        <a:spcBef>
                          <a:spcPts val="0"/>
                        </a:spcBef>
                        <a:spcAft>
                          <a:spcPts val="0"/>
                        </a:spcAft>
                        <a:buClr>
                          <a:srgbClr val="000000"/>
                        </a:buClr>
                        <a:buSzPts val="1400"/>
                        <a:buFont typeface="Calibri"/>
                        <a:buNone/>
                      </a:pPr>
                      <a:r>
                        <a:rPr lang="en-US" sz="1100" dirty="0"/>
                        <a:t>Persona</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2243">
                <a:tc>
                  <a:txBody>
                    <a:bodyPr/>
                    <a:lstStyle/>
                    <a:p>
                      <a:pPr marL="0" lvl="0" indent="0" algn="l" rtl="0">
                        <a:spcBef>
                          <a:spcPts val="0"/>
                        </a:spcBef>
                        <a:spcAft>
                          <a:spcPts val="0"/>
                        </a:spcAft>
                        <a:buNone/>
                      </a:pPr>
                      <a:r>
                        <a:rPr lang="en-US" sz="1100" dirty="0"/>
                        <a:t>“Before” Journey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r h="172243">
                <a:tc>
                  <a:txBody>
                    <a:bodyPr/>
                    <a:lstStyle/>
                    <a:p>
                      <a:pPr marL="0" lvl="0" indent="0" algn="l" rtl="0">
                        <a:spcBef>
                          <a:spcPts val="0"/>
                        </a:spcBef>
                        <a:spcAft>
                          <a:spcPts val="0"/>
                        </a:spcAft>
                        <a:buClr>
                          <a:schemeClr val="dk1"/>
                        </a:buClr>
                        <a:buSzPts val="1800"/>
                        <a:buFont typeface="Calibri"/>
                        <a:buNone/>
                      </a:pPr>
                      <a:r>
                        <a:rPr lang="en-US" sz="1100" dirty="0"/>
                        <a:t>How Might We</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9"/>
                  </a:ext>
                </a:extLst>
              </a:tr>
            </a:tbl>
          </a:graphicData>
        </a:graphic>
      </p:graphicFrame>
      <p:graphicFrame>
        <p:nvGraphicFramePr>
          <p:cNvPr id="118" name="Google Shape;118;p16"/>
          <p:cNvGraphicFramePr/>
          <p:nvPr>
            <p:extLst>
              <p:ext uri="{D42A27DB-BD31-4B8C-83A1-F6EECF244321}">
                <p14:modId xmlns:p14="http://schemas.microsoft.com/office/powerpoint/2010/main" val="3222293046"/>
              </p:ext>
            </p:extLst>
          </p:nvPr>
        </p:nvGraphicFramePr>
        <p:xfrm>
          <a:off x="279549" y="3760402"/>
          <a:ext cx="6100504" cy="2331810"/>
        </p:xfrm>
        <a:graphic>
          <a:graphicData uri="http://schemas.openxmlformats.org/drawingml/2006/table">
            <a:tbl>
              <a:tblPr firstRow="1" bandRow="1">
                <a:noFill/>
                <a:tableStyleId>{155B4FFC-A893-468A-B611-822497714014}</a:tableStyleId>
              </a:tblPr>
              <a:tblGrid>
                <a:gridCol w="2820207">
                  <a:extLst>
                    <a:ext uri="{9D8B030D-6E8A-4147-A177-3AD203B41FA5}">
                      <a16:colId xmlns:a16="http://schemas.microsoft.com/office/drawing/2014/main" val="20000"/>
                    </a:ext>
                  </a:extLst>
                </a:gridCol>
                <a:gridCol w="1491045">
                  <a:extLst>
                    <a:ext uri="{9D8B030D-6E8A-4147-A177-3AD203B41FA5}">
                      <a16:colId xmlns:a16="http://schemas.microsoft.com/office/drawing/2014/main" val="20001"/>
                    </a:ext>
                  </a:extLst>
                </a:gridCol>
                <a:gridCol w="894626">
                  <a:extLst>
                    <a:ext uri="{9D8B030D-6E8A-4147-A177-3AD203B41FA5}">
                      <a16:colId xmlns:a16="http://schemas.microsoft.com/office/drawing/2014/main" val="4143120039"/>
                    </a:ext>
                  </a:extLst>
                </a:gridCol>
                <a:gridCol w="894626">
                  <a:extLst>
                    <a:ext uri="{9D8B030D-6E8A-4147-A177-3AD203B41FA5}">
                      <a16:colId xmlns:a16="http://schemas.microsoft.com/office/drawing/2014/main" val="3033611312"/>
                    </a:ext>
                  </a:extLst>
                </a:gridCol>
              </a:tblGrid>
              <a:tr h="257907">
                <a:tc>
                  <a:txBody>
                    <a:bodyPr/>
                    <a:lstStyle/>
                    <a:p>
                      <a:pPr marL="0" lvl="0" indent="0" algn="l" rtl="0">
                        <a:spcBef>
                          <a:spcPts val="0"/>
                        </a:spcBef>
                        <a:spcAft>
                          <a:spcPts val="0"/>
                        </a:spcAft>
                        <a:buNone/>
                      </a:pPr>
                      <a:r>
                        <a:rPr lang="en-US" sz="1100" dirty="0">
                          <a:solidFill>
                            <a:schemeClr val="dk1"/>
                          </a:solidFill>
                        </a:rPr>
                        <a:t>A2 – Group Project </a:t>
                      </a:r>
                      <a:r>
                        <a:rPr lang="en-US" sz="1100" b="1" i="0" u="none" strike="noStrike" noProof="0" dirty="0">
                          <a:solidFill>
                            <a:schemeClr val="dk1"/>
                          </a:solidFill>
                          <a:latin typeface="Calibri"/>
                        </a:rPr>
                        <a:t>(50%)</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b="1" i="0" u="none" strike="noStrike" noProof="0" dirty="0">
                          <a:solidFill>
                            <a:schemeClr val="dk1"/>
                          </a:solidFill>
                          <a:latin typeface="Calibri"/>
                        </a:rPr>
                        <a:t>Checkbox</a:t>
                      </a:r>
                      <a:endParaRPr dirty="0"/>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3964">
                <a:tc>
                  <a:txBody>
                    <a:bodyPr/>
                    <a:lstStyle/>
                    <a:p>
                      <a:pPr marL="0" lvl="0" indent="0" algn="l" rtl="0">
                        <a:spcBef>
                          <a:spcPts val="0"/>
                        </a:spcBef>
                        <a:spcAft>
                          <a:spcPts val="0"/>
                        </a:spcAft>
                        <a:buClr>
                          <a:srgbClr val="000000"/>
                        </a:buClr>
                        <a:buSzPts val="1400"/>
                        <a:buFont typeface="Calibri"/>
                        <a:buNone/>
                      </a:pPr>
                      <a:r>
                        <a:rPr lang="en-US" sz="1100" dirty="0"/>
                        <a:t>Team choose one topic</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3964">
                <a:tc>
                  <a:txBody>
                    <a:bodyPr/>
                    <a:lstStyle/>
                    <a:p>
                      <a:pPr marL="0" lvl="0" indent="0" algn="l" rtl="0">
                        <a:spcBef>
                          <a:spcPts val="0"/>
                        </a:spcBef>
                        <a:spcAft>
                          <a:spcPts val="0"/>
                        </a:spcAft>
                        <a:buClr>
                          <a:srgbClr val="000000"/>
                        </a:buClr>
                        <a:buSzPts val="1400"/>
                        <a:buFont typeface="Calibri"/>
                        <a:buNone/>
                      </a:pPr>
                      <a:r>
                        <a:rPr lang="en-US" sz="1100" dirty="0"/>
                        <a:t>Frame the intention together</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73964">
                <a:tc>
                  <a:txBody>
                    <a:bodyPr/>
                    <a:lstStyle/>
                    <a:p>
                      <a:pPr marL="0" lvl="0" indent="0" algn="l" rtl="0">
                        <a:spcBef>
                          <a:spcPts val="0"/>
                        </a:spcBef>
                        <a:spcAft>
                          <a:spcPts val="0"/>
                        </a:spcAft>
                        <a:buClr>
                          <a:srgbClr val="000000"/>
                        </a:buClr>
                        <a:buSzPts val="1400"/>
                        <a:buFont typeface="Calibri"/>
                        <a:buNone/>
                      </a:pPr>
                      <a:r>
                        <a:rPr lang="en-US" sz="1100" dirty="0"/>
                        <a:t>Ideation Sketches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173964">
                <a:tc>
                  <a:txBody>
                    <a:bodyPr/>
                    <a:lstStyle/>
                    <a:p>
                      <a:pPr marL="0" lvl="0" indent="0" algn="l" rtl="0">
                        <a:spcBef>
                          <a:spcPts val="0"/>
                        </a:spcBef>
                        <a:spcAft>
                          <a:spcPts val="0"/>
                        </a:spcAft>
                        <a:buNone/>
                      </a:pPr>
                      <a:r>
                        <a:rPr lang="en-US" sz="1100" dirty="0"/>
                        <a:t>“After” Journey Map</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3964">
                <a:tc>
                  <a:txBody>
                    <a:bodyPr/>
                    <a:lstStyle/>
                    <a:p>
                      <a:pPr marL="0" lvl="0" indent="0" algn="l" rtl="0">
                        <a:spcBef>
                          <a:spcPts val="0"/>
                        </a:spcBef>
                        <a:spcAft>
                          <a:spcPts val="0"/>
                        </a:spcAft>
                        <a:buNone/>
                      </a:pPr>
                      <a:r>
                        <a:rPr lang="en-US" sz="1100" dirty="0"/>
                        <a:t>Low Fidelity Prototype, photos, videos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173964">
                <a:tc>
                  <a:txBody>
                    <a:bodyPr/>
                    <a:lstStyle/>
                    <a:p>
                      <a:pPr marL="0" lvl="0" indent="0" algn="l" rtl="0">
                        <a:spcBef>
                          <a:spcPts val="0"/>
                        </a:spcBef>
                        <a:spcAft>
                          <a:spcPts val="0"/>
                        </a:spcAft>
                        <a:buNone/>
                      </a:pPr>
                      <a:r>
                        <a:rPr lang="en-US" sz="1100" dirty="0"/>
                        <a:t>Refined Prototype, prepare presentation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5</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3964">
                <a:tc>
                  <a:txBody>
                    <a:bodyPr/>
                    <a:lstStyle/>
                    <a:p>
                      <a:pPr marL="0" lvl="0" indent="0" algn="l" rtl="0">
                        <a:spcBef>
                          <a:spcPts val="0"/>
                        </a:spcBef>
                        <a:spcAft>
                          <a:spcPts val="0"/>
                        </a:spcAft>
                        <a:buNone/>
                      </a:pPr>
                      <a:r>
                        <a:rPr lang="en-US" sz="1100" dirty="0"/>
                        <a:t>Observations, Reflections, Learning</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3964">
                <a:tc>
                  <a:txBody>
                    <a:bodyPr/>
                    <a:lstStyle/>
                    <a:p>
                      <a:pPr marL="0" lvl="0" indent="0" algn="l" rtl="0">
                        <a:spcBef>
                          <a:spcPts val="0"/>
                        </a:spcBef>
                        <a:spcAft>
                          <a:spcPts val="0"/>
                        </a:spcAft>
                        <a:buNone/>
                      </a:pPr>
                      <a:r>
                        <a:rPr lang="en-US" sz="1100" dirty="0"/>
                        <a:t>Self &amp; Peer Evaluation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10</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bl>
          </a:graphicData>
        </a:graphic>
      </p:graphicFrame>
      <p:sp>
        <p:nvSpPr>
          <p:cNvPr id="119" name="Google Shape;119;p16"/>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r>
              <a:rPr lang="en-US" sz="2000" b="1" u="sng" dirty="0">
                <a:solidFill>
                  <a:schemeClr val="dk1"/>
                </a:solidFill>
                <a:latin typeface="Calibri"/>
                <a:ea typeface="Calibri"/>
                <a:cs typeface="Calibri"/>
                <a:sym typeface="Calibri"/>
              </a:rPr>
              <a:t>Table of Contents and Assessment Criteria</a:t>
            </a:r>
            <a:endParaRPr sz="18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3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30" name="Google Shape;430;p3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31" name="Google Shape;431;p33"/>
          <p:cNvSpPr txBox="1"/>
          <p:nvPr/>
        </p:nvSpPr>
        <p:spPr>
          <a:xfrm>
            <a:off x="226785" y="725714"/>
            <a:ext cx="9370785" cy="52977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Observations, Reflections, Learning</a:t>
            </a:r>
            <a:endParaRPr sz="1800" u="sng">
              <a:solidFill>
                <a:schemeClr val="dk1"/>
              </a:solidFill>
              <a:latin typeface="Calibri"/>
              <a:ea typeface="Calibri"/>
              <a:cs typeface="Calibri"/>
              <a:sym typeface="Calibri"/>
            </a:endParaRPr>
          </a:p>
        </p:txBody>
      </p:sp>
      <p:sp>
        <p:nvSpPr>
          <p:cNvPr id="433" name="Google Shape;433;p33"/>
          <p:cNvSpPr/>
          <p:nvPr/>
        </p:nvSpPr>
        <p:spPr>
          <a:xfrm>
            <a:off x="270300" y="1235200"/>
            <a:ext cx="115461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34" name="Google Shape;434;p33"/>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What did you learn?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 Post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Did I improve my ability to think critically and deeply?</a:t>
            </a:r>
          </a:p>
          <a:p>
            <a:endParaRPr lang="en-US" sz="1800"/>
          </a:p>
          <a:p>
            <a:endParaRPr lang="en-US" sz="1800"/>
          </a:p>
          <a:p>
            <a:endParaRPr lang="en-US" sz="1800"/>
          </a:p>
          <a:p>
            <a:endParaRPr lang="en-US" sz="1800"/>
          </a:p>
          <a:p>
            <a:endParaRPr lang="en-US" sz="1800"/>
          </a:p>
          <a:p>
            <a:r>
              <a:rPr lang="en-US" sz="1800"/>
              <a:t>2. Did I improve my creative and  design thinking abilities?</a:t>
            </a:r>
            <a:endParaRPr sz="1800"/>
          </a:p>
          <a:p>
            <a:endParaRPr lang="en-US" sz="1800"/>
          </a:p>
          <a:p>
            <a:endParaRPr lang="en-US" sz="1800"/>
          </a:p>
          <a:p>
            <a:endParaRPr lang="en-US" sz="1800"/>
          </a:p>
          <a:p>
            <a:endParaRPr lang="en-US" sz="1800"/>
          </a:p>
          <a:p>
            <a:endParaRPr lang="en-US" sz="1800"/>
          </a:p>
          <a:p>
            <a:r>
              <a:rPr lang="en-US" sz="1800"/>
              <a:t>3. Am I more familiar with the process of innovation?</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84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3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442" name="Google Shape;442;p3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Self &amp; Peer Evaluation</a:t>
            </a:r>
            <a:endParaRPr sz="1800" u="sng">
              <a:solidFill>
                <a:schemeClr val="dk1"/>
              </a:solidFill>
              <a:latin typeface="Calibri"/>
              <a:ea typeface="Calibri"/>
              <a:cs typeface="Calibri"/>
              <a:sym typeface="Calibri"/>
            </a:endParaRPr>
          </a:p>
        </p:txBody>
      </p:sp>
      <p:graphicFrame>
        <p:nvGraphicFramePr>
          <p:cNvPr id="443" name="Google Shape;443;p34"/>
          <p:cNvGraphicFramePr/>
          <p:nvPr/>
        </p:nvGraphicFramePr>
        <p:xfrm>
          <a:off x="253999" y="1174749"/>
          <a:ext cx="11615825" cy="5107275"/>
        </p:xfrm>
        <a:graphic>
          <a:graphicData uri="http://schemas.openxmlformats.org/drawingml/2006/table">
            <a:tbl>
              <a:tblPr firstRow="1" bandRow="1">
                <a:noFill/>
                <a:tableStyleId>{155B4FFC-A893-468A-B611-822497714014}</a:tableStyleId>
              </a:tblPr>
              <a:tblGrid>
                <a:gridCol w="2286000">
                  <a:extLst>
                    <a:ext uri="{9D8B030D-6E8A-4147-A177-3AD203B41FA5}">
                      <a16:colId xmlns:a16="http://schemas.microsoft.com/office/drawing/2014/main" val="20000"/>
                    </a:ext>
                  </a:extLst>
                </a:gridCol>
                <a:gridCol w="3846275">
                  <a:extLst>
                    <a:ext uri="{9D8B030D-6E8A-4147-A177-3AD203B41FA5}">
                      <a16:colId xmlns:a16="http://schemas.microsoft.com/office/drawing/2014/main" val="20001"/>
                    </a:ext>
                  </a:extLst>
                </a:gridCol>
                <a:gridCol w="4523250">
                  <a:extLst>
                    <a:ext uri="{9D8B030D-6E8A-4147-A177-3AD203B41FA5}">
                      <a16:colId xmlns:a16="http://schemas.microsoft.com/office/drawing/2014/main" val="20002"/>
                    </a:ext>
                  </a:extLst>
                </a:gridCol>
                <a:gridCol w="960300">
                  <a:extLst>
                    <a:ext uri="{9D8B030D-6E8A-4147-A177-3AD203B41FA5}">
                      <a16:colId xmlns:a16="http://schemas.microsoft.com/office/drawing/2014/main" val="20003"/>
                    </a:ext>
                  </a:extLst>
                </a:gridCol>
              </a:tblGrid>
              <a:tr h="396325">
                <a:tc>
                  <a:txBody>
                    <a:bodyPr/>
                    <a:lstStyle/>
                    <a:p>
                      <a:pPr marL="0" marR="0" lvl="0" indent="0" algn="l" rtl="0">
                        <a:spcBef>
                          <a:spcPts val="0"/>
                        </a:spcBef>
                        <a:spcAft>
                          <a:spcPts val="0"/>
                        </a:spcAft>
                        <a:buNone/>
                      </a:pPr>
                      <a:r>
                        <a:rPr lang="en-US" sz="1800">
                          <a:solidFill>
                            <a:schemeClr val="dk1"/>
                          </a:solidFill>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Did well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Can Improve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a:solidFill>
                            <a:schemeClr val="dk1"/>
                          </a:solidFill>
                        </a:rPr>
                        <a:t>10 pts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74650">
                <a:tc>
                  <a:txBody>
                    <a:bodyPr/>
                    <a:lstStyle/>
                    <a:p>
                      <a:pPr marL="0" marR="0" lvl="0" indent="0" algn="l" rtl="0">
                        <a:spcBef>
                          <a:spcPts val="0"/>
                        </a:spcBef>
                        <a:spcAft>
                          <a:spcPts val="0"/>
                        </a:spcAft>
                        <a:buNone/>
                      </a:pPr>
                      <a:r>
                        <a:rPr lang="en-US" sz="1800">
                          <a:solidFill>
                            <a:schemeClr val="dk1"/>
                          </a:solidFill>
                        </a:rPr>
                        <a:t>My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774650">
                <a:tc>
                  <a:txBody>
                    <a:bodyPr/>
                    <a:lstStyle/>
                    <a:p>
                      <a:pPr marL="0" marR="0" lvl="0" indent="0" algn="l" rtl="0">
                        <a:spcBef>
                          <a:spcPts val="0"/>
                        </a:spcBef>
                        <a:spcAft>
                          <a:spcPts val="0"/>
                        </a:spcAft>
                        <a:buNone/>
                      </a:pPr>
                      <a:r>
                        <a:rPr lang="en-US" sz="1800">
                          <a:solidFill>
                            <a:schemeClr val="dk1"/>
                          </a:solidFill>
                        </a:rPr>
                        <a:t>Peer 1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2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3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4"/>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4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5"/>
                  </a:ext>
                </a:extLst>
              </a:tr>
              <a:tr h="83770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rPr>
                        <a:t>Peer 5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2000"/>
                        <a:buFont typeface="Calibri"/>
                        <a:buNone/>
                      </a:pP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6"/>
                  </a:ext>
                </a:extLst>
              </a:tr>
            </a:tbl>
          </a:graphicData>
        </a:graphic>
      </p:graphicFrame>
      <p:sp>
        <p:nvSpPr>
          <p:cNvPr id="444" name="Google Shape;444;p34"/>
          <p:cNvSpPr txBox="1"/>
          <p:nvPr/>
        </p:nvSpPr>
        <p:spPr>
          <a:xfrm>
            <a:off x="249525" y="620375"/>
            <a:ext cx="92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How did you perform. How did you peers perform? Grade on 10 pts. Peer grades are confidential and will not be shared.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449"/>
        <p:cNvGrpSpPr/>
        <p:nvPr/>
      </p:nvGrpSpPr>
      <p:grpSpPr>
        <a:xfrm>
          <a:off x="0" y="0"/>
          <a:ext cx="0" cy="0"/>
          <a:chOff x="0" y="0"/>
          <a:chExt cx="0" cy="0"/>
        </a:xfrm>
      </p:grpSpPr>
      <p:sp>
        <p:nvSpPr>
          <p:cNvPr id="450" name="Google Shape;450;p35"/>
          <p:cNvSpPr/>
          <p:nvPr/>
        </p:nvSpPr>
        <p:spPr>
          <a:xfrm>
            <a:off x="-30238" y="1076475"/>
            <a:ext cx="12216190" cy="5200953"/>
          </a:xfrm>
          <a:prstGeom prst="rect">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3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p3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453" name="Google Shape;453;p35"/>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54" name="Google Shape;454;p35"/>
          <p:cNvSpPr txBox="1"/>
          <p:nvPr/>
        </p:nvSpPr>
        <p:spPr>
          <a:xfrm>
            <a:off x="-17319" y="3231077"/>
            <a:ext cx="12193234" cy="769441"/>
          </a:xfrm>
          <a:prstGeom prst="rect">
            <a:avLst/>
          </a:prstGeom>
          <a:solidFill>
            <a:schemeClr val="lt2"/>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Annex</a:t>
            </a:r>
            <a:endParaRPr sz="4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3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473" name="Google Shape;473;p3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74" name="Google Shape;474;p37"/>
          <p:cNvSpPr txBox="1"/>
          <p:nvPr/>
        </p:nvSpPr>
        <p:spPr>
          <a:xfrm>
            <a:off x="226773" y="999011"/>
            <a:ext cx="11549400" cy="501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Introduce yourself</a:t>
            </a:r>
            <a:endParaRPr sz="1600" b="1">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Share the purpose of the interview.</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Personal Background</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Could you tell me a little about yourself? (eg. family, occupation, education, interests etc)</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Setting the Basics - Introducing the topic?</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Can you tell me about the last time you experienced ...... (the given service)?</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When was it? Where you alone, with a friend, colleague, family...?</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did you want to get out of the experience?</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Digging deeper</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Was this a a good or bad service experience and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Tell me of a time you had a great/bad customer experience in the same/similar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is important for you in a service experience like this.?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Wrapping Up</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Is there anything else you would like to share in this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Thank the participant for helping you. Offer to stay in touch and share the results of the experiment.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475" name="Google Shape;475;p3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Discussion Guide​</a:t>
            </a:r>
            <a:endParaRPr u="sng">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3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462" name="Google Shape;462;p3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63" name="Google Shape;463;p3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Interview &amp; Observation Insights Guide</a:t>
            </a:r>
            <a:endParaRPr sz="1800" u="sng">
              <a:solidFill>
                <a:schemeClr val="dk1"/>
              </a:solidFill>
              <a:latin typeface="Calibri"/>
              <a:ea typeface="Calibri"/>
              <a:cs typeface="Calibri"/>
              <a:sym typeface="Calibri"/>
            </a:endParaRPr>
          </a:p>
        </p:txBody>
      </p:sp>
      <p:graphicFrame>
        <p:nvGraphicFramePr>
          <p:cNvPr id="464" name="Google Shape;464;p36"/>
          <p:cNvGraphicFramePr/>
          <p:nvPr/>
        </p:nvGraphicFramePr>
        <p:xfrm>
          <a:off x="332138" y="1079015"/>
          <a:ext cx="9506500" cy="4786090"/>
        </p:xfrm>
        <a:graphic>
          <a:graphicData uri="http://schemas.openxmlformats.org/drawingml/2006/table">
            <a:tbl>
              <a:tblPr firstRow="1" bandRow="1">
                <a:noFill/>
                <a:tableStyleId>{155B4FFC-A893-468A-B611-822497714014}</a:tableStyleId>
              </a:tblPr>
              <a:tblGrid>
                <a:gridCol w="4753250">
                  <a:extLst>
                    <a:ext uri="{9D8B030D-6E8A-4147-A177-3AD203B41FA5}">
                      <a16:colId xmlns:a16="http://schemas.microsoft.com/office/drawing/2014/main" val="20000"/>
                    </a:ext>
                  </a:extLst>
                </a:gridCol>
                <a:gridCol w="4753250">
                  <a:extLst>
                    <a:ext uri="{9D8B030D-6E8A-4147-A177-3AD203B41FA5}">
                      <a16:colId xmlns:a16="http://schemas.microsoft.com/office/drawing/2014/main" val="20001"/>
                    </a:ext>
                  </a:extLst>
                </a:gridCol>
              </a:tblGrid>
              <a:tr h="366450">
                <a:tc>
                  <a:txBody>
                    <a:bodyPr/>
                    <a:lstStyle/>
                    <a:p>
                      <a:pPr marL="0" lvl="0" indent="0" algn="l" rtl="0">
                        <a:spcBef>
                          <a:spcPts val="0"/>
                        </a:spcBef>
                        <a:spcAft>
                          <a:spcPts val="0"/>
                        </a:spcAft>
                        <a:buNone/>
                      </a:pPr>
                      <a:r>
                        <a:rPr lang="en-US">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solidFill>
                            <a:schemeClr val="dk1"/>
                          </a:solidFill>
                        </a:rPr>
                        <a:t>Example</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a:t>What happened?</a:t>
                      </a:r>
                      <a:endParaRPr/>
                    </a:p>
                    <a:p>
                      <a:pPr marL="0" lvl="0" indent="0" algn="l" rtl="0">
                        <a:spcBef>
                          <a:spcPts val="0"/>
                        </a:spcBef>
                        <a:spcAft>
                          <a:spcPts val="0"/>
                        </a:spcAft>
                        <a:buClr>
                          <a:schemeClr val="dk1"/>
                        </a:buClr>
                        <a:buSzPts val="1200"/>
                        <a:buFont typeface="Calibri"/>
                        <a:buNone/>
                      </a:pPr>
                      <a:r>
                        <a:rPr lang="en-US"/>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Clients complain about price inconsistency. </a:t>
                      </a:r>
                      <a:endParaRPr/>
                    </a:p>
                    <a:p>
                      <a:pPr marL="0" lvl="0" indent="0" algn="l" rtl="0">
                        <a:spcBef>
                          <a:spcPts val="0"/>
                        </a:spcBef>
                        <a:spcAft>
                          <a:spcPts val="0"/>
                        </a:spcAft>
                        <a:buClr>
                          <a:schemeClr val="dk1"/>
                        </a:buClr>
                        <a:buSzPts val="1600"/>
                        <a:buFont typeface="Calibri"/>
                        <a:buNone/>
                      </a:pPr>
                      <a:r>
                        <a:rPr lang="en-US"/>
                        <a:t>"The price shown on the app is different from the price charged."</a:t>
                      </a:r>
                      <a:endParaRPr/>
                    </a:p>
                    <a:p>
                      <a:pPr marL="0" lvl="0" indent="0" algn="l" rtl="0">
                        <a:spcBef>
                          <a:spcPts val="0"/>
                        </a:spcBef>
                        <a:spcAft>
                          <a:spcPts val="0"/>
                        </a:spcAft>
                        <a:buClr>
                          <a:schemeClr val="dk1"/>
                        </a:buClr>
                        <a:buSzPts val="1600"/>
                        <a:buFont typeface="Calibri"/>
                        <a:buNone/>
                      </a:pPr>
                      <a:r>
                        <a:rPr lang="en-US"/>
                        <a:t>(Source: appstore)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Clr>
                          <a:schemeClr val="dk1"/>
                        </a:buClr>
                        <a:buSzPts val="1800"/>
                        <a:buFont typeface="Calibri"/>
                        <a:buNone/>
                      </a:pPr>
                      <a:r>
                        <a:rPr lang="en-US"/>
                        <a:t>What does it mean?</a:t>
                      </a:r>
                      <a:endParaRPr/>
                    </a:p>
                    <a:p>
                      <a:pPr marL="0" lvl="0" indent="0" algn="l" rtl="0">
                        <a:spcBef>
                          <a:spcPts val="0"/>
                        </a:spcBef>
                        <a:spcAft>
                          <a:spcPts val="0"/>
                        </a:spcAft>
                        <a:buClr>
                          <a:schemeClr val="dk1"/>
                        </a:buClr>
                        <a:buSzPts val="1200"/>
                        <a:buFont typeface="Calibri"/>
                        <a:buNone/>
                      </a:pPr>
                      <a:r>
                        <a:rPr lang="en-US"/>
                        <a:t>(What is the impact to your project?)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Users uninstall the app, leave low ratings and bad reviews in appstore.</a:t>
                      </a:r>
                      <a:endParaRPr/>
                    </a:p>
                    <a:p>
                      <a:pPr marL="0" lvl="0" indent="0" algn="l" rtl="0">
                        <a:spcBef>
                          <a:spcPts val="0"/>
                        </a:spcBef>
                        <a:spcAft>
                          <a:spcPts val="0"/>
                        </a:spcAft>
                        <a:buClr>
                          <a:schemeClr val="dk1"/>
                        </a:buClr>
                        <a:buSzPts val="1600"/>
                        <a:buFont typeface="Calibri"/>
                        <a:buNone/>
                      </a:pPr>
                      <a:endParaRPr/>
                    </a:p>
                    <a:p>
                      <a:pPr marL="0" lvl="0" indent="0" algn="l" rtl="0">
                        <a:spcBef>
                          <a:spcPts val="0"/>
                        </a:spcBef>
                        <a:spcAft>
                          <a:spcPts val="0"/>
                        </a:spcAft>
                        <a:buClr>
                          <a:schemeClr val="dk1"/>
                        </a:buClr>
                        <a:buSzPts val="1600"/>
                        <a:buFont typeface="Calibri"/>
                        <a:buNone/>
                      </a:pPr>
                      <a:r>
                        <a:rPr lang="en-US"/>
                        <a:t>In terms of metrics: increased churn, increased uninstalls. Low ratings and reviews have negative effect on download intent and branding.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a:t>What can we do?</a:t>
                      </a:r>
                      <a:endParaRPr/>
                    </a:p>
                    <a:p>
                      <a:pPr marL="0" lvl="0" indent="0" algn="l" rtl="0">
                        <a:spcBef>
                          <a:spcPts val="0"/>
                        </a:spcBef>
                        <a:spcAft>
                          <a:spcPts val="0"/>
                        </a:spcAft>
                        <a:buClr>
                          <a:schemeClr val="dk1"/>
                        </a:buClr>
                        <a:buSzPts val="1200"/>
                        <a:buFont typeface="Calibri"/>
                        <a:buNone/>
                      </a:pPr>
                      <a:r>
                        <a:rPr lang="en-US"/>
                        <a:t>(Proposed Solution)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Communicate pricing more clearly and transparently by adding a breakdown of the tax added or include the tax into the total price.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a:t>Expected Benefit</a:t>
                      </a:r>
                      <a:endParaRPr/>
                    </a:p>
                    <a:p>
                      <a:pPr marL="0" lvl="0" indent="0" algn="l" rtl="0">
                        <a:spcBef>
                          <a:spcPts val="0"/>
                        </a:spcBef>
                        <a:spcAft>
                          <a:spcPts val="0"/>
                        </a:spcAft>
                        <a:buClr>
                          <a:schemeClr val="dk1"/>
                        </a:buClr>
                        <a:buSzPts val="1200"/>
                        <a:buFont typeface="Calibri"/>
                        <a:buNone/>
                      </a:pPr>
                      <a:r>
                        <a:rPr lang="en-US"/>
                        <a:t>(Expected outcome, metrics, impact)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lvl="0" indent="-317500" algn="l" rtl="0">
                        <a:spcBef>
                          <a:spcPts val="0"/>
                        </a:spcBef>
                        <a:spcAft>
                          <a:spcPts val="0"/>
                        </a:spcAft>
                        <a:buClr>
                          <a:schemeClr val="dk1"/>
                        </a:buClr>
                        <a:buSzPts val="1400"/>
                        <a:buChar char="-"/>
                      </a:pPr>
                      <a:r>
                        <a:rPr lang="en-US"/>
                        <a:t>Increase use of the service (increase new users, more visits per user)</a:t>
                      </a:r>
                      <a:endParaRPr/>
                    </a:p>
                    <a:p>
                      <a:pPr marL="457200" lvl="0" indent="-317500" algn="l" rtl="0">
                        <a:spcBef>
                          <a:spcPts val="0"/>
                        </a:spcBef>
                        <a:spcAft>
                          <a:spcPts val="0"/>
                        </a:spcAft>
                        <a:buClr>
                          <a:schemeClr val="dk1"/>
                        </a:buClr>
                        <a:buSzPts val="1400"/>
                        <a:buChar char="-"/>
                      </a:pPr>
                      <a:r>
                        <a:rPr lang="en-US"/>
                        <a:t>Reduce churn</a:t>
                      </a:r>
                      <a:endParaRPr/>
                    </a:p>
                    <a:p>
                      <a:pPr marL="457200" lvl="0" indent="-317500" algn="l" rtl="0">
                        <a:spcBef>
                          <a:spcPts val="0"/>
                        </a:spcBef>
                        <a:spcAft>
                          <a:spcPts val="0"/>
                        </a:spcAft>
                        <a:buClr>
                          <a:schemeClr val="dk1"/>
                        </a:buClr>
                        <a:buSzPts val="1400"/>
                        <a:buChar char="-"/>
                      </a:pPr>
                      <a:r>
                        <a:rPr lang="en-US"/>
                        <a:t>Improve branding</a:t>
                      </a:r>
                      <a:endParaRPr/>
                    </a:p>
                    <a:p>
                      <a:pPr marL="457200" lvl="0" indent="-317500" algn="l" rtl="0">
                        <a:spcBef>
                          <a:spcPts val="0"/>
                        </a:spcBef>
                        <a:spcAft>
                          <a:spcPts val="0"/>
                        </a:spcAft>
                        <a:buClr>
                          <a:schemeClr val="dk1"/>
                        </a:buClr>
                        <a:buSzPts val="1400"/>
                        <a:buChar char="-"/>
                      </a:pPr>
                      <a:r>
                        <a:rPr lang="en-US"/>
                        <a:t>Increase market share</a:t>
                      </a:r>
                      <a:endParaRPr/>
                    </a:p>
                    <a:p>
                      <a:pPr marL="457200" lvl="0" indent="-317500" algn="l" rtl="0">
                        <a:spcBef>
                          <a:spcPts val="0"/>
                        </a:spcBef>
                        <a:spcAft>
                          <a:spcPts val="0"/>
                        </a:spcAft>
                        <a:buClr>
                          <a:schemeClr val="dk1"/>
                        </a:buClr>
                        <a:buSzPts val="1400"/>
                        <a:buChar char="-"/>
                      </a:pPr>
                      <a:r>
                        <a:rPr lang="en-US"/>
                        <a:t>Improve customer experience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465" name="Google Shape;465;p36"/>
          <p:cNvSpPr txBox="1"/>
          <p:nvPr/>
        </p:nvSpPr>
        <p:spPr>
          <a:xfrm>
            <a:off x="9930430" y="1548431"/>
            <a:ext cx="1946300"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Structure each of your insights based on the criteria on the left column.</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Examples are on the right column.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7" name="Google Shape;127;p1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graphicFrame>
        <p:nvGraphicFramePr>
          <p:cNvPr id="128" name="Google Shape;128;p17"/>
          <p:cNvGraphicFramePr/>
          <p:nvPr/>
        </p:nvGraphicFramePr>
        <p:xfrm>
          <a:off x="344714" y="3623281"/>
          <a:ext cx="11416250" cy="2697520"/>
        </p:xfrm>
        <a:graphic>
          <a:graphicData uri="http://schemas.openxmlformats.org/drawingml/2006/table">
            <a:tbl>
              <a:tblPr firstRow="1" bandRow="1">
                <a:noFill/>
                <a:tableStyleId>{155B4FFC-A893-468A-B611-822497714014}</a:tableStyleId>
              </a:tblPr>
              <a:tblGrid>
                <a:gridCol w="3045900">
                  <a:extLst>
                    <a:ext uri="{9D8B030D-6E8A-4147-A177-3AD203B41FA5}">
                      <a16:colId xmlns:a16="http://schemas.microsoft.com/office/drawing/2014/main" val="20000"/>
                    </a:ext>
                  </a:extLst>
                </a:gridCol>
                <a:gridCol w="8370350">
                  <a:extLst>
                    <a:ext uri="{9D8B030D-6E8A-4147-A177-3AD203B41FA5}">
                      <a16:colId xmlns:a16="http://schemas.microsoft.com/office/drawing/2014/main" val="20001"/>
                    </a:ext>
                  </a:extLst>
                </a:gridCol>
              </a:tblGrid>
              <a:tr h="159605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a:solidFill>
                            <a:schemeClr val="dk1"/>
                          </a:solidFill>
                        </a:rPr>
                        <a:t>Student ID | </a:t>
                      </a:r>
                      <a:r>
                        <a:rPr lang="en-US" sz="1500" b="0">
                          <a:solidFill>
                            <a:srgbClr val="000000"/>
                          </a:solidFill>
                        </a:rPr>
                        <a:t>Full N</a:t>
                      </a:r>
                      <a:r>
                        <a:rPr lang="en-US" sz="1500" b="0" i="0" u="none" strike="noStrike">
                          <a:solidFill>
                            <a:srgbClr val="000000"/>
                          </a:solidFill>
                          <a:latin typeface="Calibri"/>
                          <a:ea typeface="Calibri"/>
                          <a:cs typeface="Calibri"/>
                          <a:sym typeface="Calibri"/>
                        </a:rPr>
                        <a:t>ame | Email</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0">
                          <a:solidFill>
                            <a:schemeClr val="dk1"/>
                          </a:solidFill>
                        </a:rPr>
                        <a:t>1.</a:t>
                      </a:r>
                      <a:endParaRPr sz="1800" b="0">
                        <a:solidFill>
                          <a:schemeClr val="dk1"/>
                        </a:solidFill>
                      </a:endParaRPr>
                    </a:p>
                    <a:p>
                      <a:pPr marL="0" lvl="0" indent="0" algn="l" rtl="0">
                        <a:spcBef>
                          <a:spcPts val="0"/>
                        </a:spcBef>
                        <a:spcAft>
                          <a:spcPts val="0"/>
                        </a:spcAft>
                        <a:buNone/>
                      </a:pPr>
                      <a:r>
                        <a:rPr lang="en-US" sz="1800" b="0">
                          <a:solidFill>
                            <a:schemeClr val="dk1"/>
                          </a:solidFill>
                        </a:rPr>
                        <a:t>2.</a:t>
                      </a:r>
                      <a:endParaRPr sz="1800" b="0">
                        <a:solidFill>
                          <a:schemeClr val="dk1"/>
                        </a:solidFill>
                      </a:endParaRPr>
                    </a:p>
                    <a:p>
                      <a:pPr marL="0" lvl="0" indent="0" algn="l" rtl="0">
                        <a:spcBef>
                          <a:spcPts val="0"/>
                        </a:spcBef>
                        <a:spcAft>
                          <a:spcPts val="0"/>
                        </a:spcAft>
                        <a:buNone/>
                      </a:pPr>
                      <a:r>
                        <a:rPr lang="en-US" sz="1800" b="0">
                          <a:solidFill>
                            <a:schemeClr val="dk1"/>
                          </a:solidFill>
                        </a:rPr>
                        <a:t>3.</a:t>
                      </a:r>
                      <a:endParaRPr sz="1800" b="0">
                        <a:solidFill>
                          <a:schemeClr val="dk1"/>
                        </a:solidFill>
                      </a:endParaRPr>
                    </a:p>
                    <a:p>
                      <a:pPr marL="0" lvl="0" indent="0" algn="l" rtl="0">
                        <a:spcBef>
                          <a:spcPts val="0"/>
                        </a:spcBef>
                        <a:spcAft>
                          <a:spcPts val="0"/>
                        </a:spcAft>
                        <a:buNone/>
                      </a:pPr>
                      <a:r>
                        <a:rPr lang="en-US" sz="1800" b="0">
                          <a:solidFill>
                            <a:schemeClr val="dk1"/>
                          </a:solidFill>
                        </a:rPr>
                        <a:t>4.</a:t>
                      </a:r>
                      <a:endParaRPr sz="1800" b="0">
                        <a:solidFill>
                          <a:schemeClr val="dk1"/>
                        </a:solidFill>
                      </a:endParaRPr>
                    </a:p>
                    <a:p>
                      <a:pPr marL="0" lvl="0" indent="0" algn="l" rtl="0">
                        <a:spcBef>
                          <a:spcPts val="0"/>
                        </a:spcBef>
                        <a:spcAft>
                          <a:spcPts val="0"/>
                        </a:spcAft>
                        <a:buNone/>
                      </a:pPr>
                      <a:r>
                        <a:rPr lang="en-US" sz="1800" b="0">
                          <a:solidFill>
                            <a:schemeClr val="dk1"/>
                          </a:solidFill>
                        </a:rPr>
                        <a:t>5.</a:t>
                      </a:r>
                      <a:endParaRPr sz="1800" b="0">
                        <a:solidFill>
                          <a:schemeClr val="dk1"/>
                        </a:solidFill>
                      </a:endParaRPr>
                    </a:p>
                    <a:p>
                      <a:pPr marL="0" lvl="0" indent="0" algn="l"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1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Program</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25825">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Group</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29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rPr>
                        <a:t>Date and Time Submitted: </a:t>
                      </a:r>
                      <a:endParaRPr sz="1500" b="1" i="0" u="none" strike="noStrike">
                        <a:solidFill>
                          <a:srgbClr val="000000"/>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129" name="Google Shape;129;p1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General Information</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Pre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Do I think critically and deeply?</a:t>
            </a:r>
          </a:p>
          <a:p>
            <a:endParaRPr lang="en-US" sz="1800"/>
          </a:p>
          <a:p>
            <a:endParaRPr lang="en-US" sz="1800"/>
          </a:p>
          <a:p>
            <a:endParaRPr lang="en-US" sz="1800"/>
          </a:p>
          <a:p>
            <a:endParaRPr lang="en-US" sz="1800"/>
          </a:p>
          <a:p>
            <a:endParaRPr lang="en-US" sz="1800"/>
          </a:p>
          <a:p>
            <a:r>
              <a:rPr lang="en-US" sz="1800"/>
              <a:t>2. Do I consider myself creative and able to design?</a:t>
            </a:r>
            <a:endParaRPr sz="1800"/>
          </a:p>
          <a:p>
            <a:endParaRPr lang="en-US" sz="1800"/>
          </a:p>
          <a:p>
            <a:endParaRPr lang="en-US" sz="1800"/>
          </a:p>
          <a:p>
            <a:endParaRPr lang="en-US" sz="1800"/>
          </a:p>
          <a:p>
            <a:endParaRPr lang="en-US" sz="1800"/>
          </a:p>
          <a:p>
            <a:endParaRPr lang="en-US" sz="1800"/>
          </a:p>
          <a:p>
            <a:r>
              <a:rPr lang="en-US" sz="1800"/>
              <a:t>3. Do I consider myself to be innovative?</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Research Plan​</a:t>
            </a:r>
            <a:endParaRPr/>
          </a:p>
        </p:txBody>
      </p:sp>
      <p:sp>
        <p:nvSpPr>
          <p:cNvPr id="138" name="Google Shape;138;p18"/>
          <p:cNvSpPr/>
          <p:nvPr/>
        </p:nvSpPr>
        <p:spPr>
          <a:xfrm>
            <a:off x="378375" y="1943625"/>
            <a:ext cx="2719500" cy="1678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facing prejudice from the general</a:t>
            </a:r>
            <a:endParaRPr sz="1800" dirty="0">
              <a:solidFill>
                <a:schemeClr val="tx1"/>
              </a:solidFill>
              <a:latin typeface="Calibri"/>
              <a:ea typeface="Calibri"/>
              <a:cs typeface="Calibri"/>
              <a:sym typeface="Calibri"/>
            </a:endParaRPr>
          </a:p>
        </p:txBody>
      </p:sp>
      <p:sp>
        <p:nvSpPr>
          <p:cNvPr id="139" name="Google Shape;139;p18"/>
          <p:cNvSpPr/>
          <p:nvPr/>
        </p:nvSpPr>
        <p:spPr>
          <a:xfrm>
            <a:off x="3309225" y="1834728"/>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0" name="Google Shape;140;p18"/>
          <p:cNvSpPr/>
          <p:nvPr/>
        </p:nvSpPr>
        <p:spPr>
          <a:xfrm>
            <a:off x="6240075" y="1834725"/>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1" name="Google Shape;141;p18"/>
          <p:cNvSpPr/>
          <p:nvPr/>
        </p:nvSpPr>
        <p:spPr>
          <a:xfrm>
            <a:off x="378375" y="1271325"/>
            <a:ext cx="2719500" cy="67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is your </a:t>
            </a:r>
            <a:r>
              <a:rPr lang="en-US" sz="1100" b="1"/>
              <a:t>research objective?</a:t>
            </a:r>
            <a:endParaRPr sz="1100" b="1"/>
          </a:p>
          <a:p>
            <a:pPr marL="0" lvl="0" indent="0" algn="l" rtl="0">
              <a:spcBef>
                <a:spcPts val="0"/>
              </a:spcBef>
              <a:spcAft>
                <a:spcPts val="0"/>
              </a:spcAft>
              <a:buNone/>
            </a:pPr>
            <a:r>
              <a:rPr lang="en-US" sz="1100"/>
              <a:t>e.g. We want to find the current challenges</a:t>
            </a:r>
            <a:endParaRPr sz="1100"/>
          </a:p>
        </p:txBody>
      </p:sp>
      <p:sp>
        <p:nvSpPr>
          <p:cNvPr id="142" name="Google Shape;142;p18"/>
          <p:cNvSpPr/>
          <p:nvPr/>
        </p:nvSpPr>
        <p:spPr>
          <a:xfrm>
            <a:off x="378375" y="3753863"/>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Why does this topic </a:t>
            </a:r>
            <a:r>
              <a:rPr lang="en-US" sz="1100" b="1"/>
              <a:t>matter to me?</a:t>
            </a:r>
            <a:endParaRPr sz="1100" b="1"/>
          </a:p>
          <a:p>
            <a:pPr marL="0" lvl="0" indent="0" algn="l" rtl="0">
              <a:spcBef>
                <a:spcPts val="0"/>
              </a:spcBef>
              <a:spcAft>
                <a:spcPts val="0"/>
              </a:spcAft>
              <a:buNone/>
            </a:pPr>
            <a:r>
              <a:rPr lang="en-US" sz="1100"/>
              <a:t>e.g. why do you care?</a:t>
            </a:r>
            <a:endParaRPr sz="1100"/>
          </a:p>
        </p:txBody>
      </p:sp>
      <p:sp>
        <p:nvSpPr>
          <p:cNvPr id="143" name="Google Shape;143;p18"/>
          <p:cNvSpPr/>
          <p:nvPr/>
        </p:nvSpPr>
        <p:spPr>
          <a:xfrm>
            <a:off x="330922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do we </a:t>
            </a:r>
            <a:r>
              <a:rPr lang="en-US" sz="1100" b="1"/>
              <a:t>already know?</a:t>
            </a:r>
            <a:endParaRPr sz="1100" b="1"/>
          </a:p>
          <a:p>
            <a:pPr marL="0" lvl="0" indent="0" algn="l" rtl="0">
              <a:spcBef>
                <a:spcPts val="0"/>
              </a:spcBef>
              <a:spcAft>
                <a:spcPts val="0"/>
              </a:spcAft>
              <a:buNone/>
            </a:pPr>
            <a:r>
              <a:rPr lang="en-US" sz="1100"/>
              <a:t>e.g. quantitative data insight</a:t>
            </a:r>
            <a:endParaRPr sz="1100"/>
          </a:p>
        </p:txBody>
      </p:sp>
      <p:sp>
        <p:nvSpPr>
          <p:cNvPr id="144" name="Google Shape;144;p18"/>
          <p:cNvSpPr/>
          <p:nvPr/>
        </p:nvSpPr>
        <p:spPr>
          <a:xfrm>
            <a:off x="624007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we </a:t>
            </a:r>
            <a:r>
              <a:rPr lang="en-US" sz="1100" b="1"/>
              <a:t>unsure about?</a:t>
            </a:r>
            <a:br>
              <a:rPr lang="en-US" sz="1100"/>
            </a:br>
            <a:r>
              <a:rPr lang="en-US" sz="1100"/>
              <a:t>e,g customer motivations, perceptions…</a:t>
            </a:r>
            <a:endParaRPr sz="1100"/>
          </a:p>
        </p:txBody>
      </p:sp>
      <p:sp>
        <p:nvSpPr>
          <p:cNvPr id="145" name="Google Shape;145;p18"/>
          <p:cNvSpPr/>
          <p:nvPr/>
        </p:nvSpPr>
        <p:spPr>
          <a:xfrm>
            <a:off x="9170926"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Who do we need to talk to</a:t>
            </a:r>
            <a:r>
              <a:rPr lang="en-US" sz="1100"/>
              <a:t>?</a:t>
            </a:r>
            <a:endParaRPr sz="1100"/>
          </a:p>
          <a:p>
            <a:pPr marL="0" lvl="0" indent="0" algn="l" rtl="0">
              <a:spcBef>
                <a:spcPts val="0"/>
              </a:spcBef>
              <a:spcAft>
                <a:spcPts val="0"/>
              </a:spcAft>
              <a:buNone/>
            </a:pPr>
            <a:r>
              <a:rPr lang="en-US" sz="1100"/>
              <a:t>e.g. customers, service staff, supplier…</a:t>
            </a:r>
            <a:endParaRPr sz="1100"/>
          </a:p>
        </p:txBody>
      </p:sp>
      <p:sp>
        <p:nvSpPr>
          <p:cNvPr id="146" name="Google Shape;146;p18"/>
          <p:cNvSpPr/>
          <p:nvPr/>
        </p:nvSpPr>
        <p:spPr>
          <a:xfrm>
            <a:off x="9194625" y="3622350"/>
            <a:ext cx="2719500" cy="9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the other relevant </a:t>
            </a:r>
            <a:r>
              <a:rPr lang="en-US" sz="1100" b="1"/>
              <a:t>data sources</a:t>
            </a:r>
            <a:r>
              <a:rPr lang="en-US" sz="1100"/>
              <a:t>?</a:t>
            </a:r>
            <a:endParaRPr sz="1100"/>
          </a:p>
          <a:p>
            <a:pPr marL="0" lvl="0" indent="0" algn="l" rtl="0">
              <a:spcBef>
                <a:spcPts val="0"/>
              </a:spcBef>
              <a:spcAft>
                <a:spcPts val="0"/>
              </a:spcAft>
              <a:buNone/>
            </a:pPr>
            <a:r>
              <a:rPr lang="en-US" sz="1100"/>
              <a:t>e.g. existing research, social media, consumer</a:t>
            </a:r>
            <a:endParaRPr sz="1100"/>
          </a:p>
        </p:txBody>
      </p:sp>
      <p:sp>
        <p:nvSpPr>
          <p:cNvPr id="147" name="Google Shape;147;p18"/>
          <p:cNvSpPr/>
          <p:nvPr/>
        </p:nvSpPr>
        <p:spPr>
          <a:xfrm>
            <a:off x="378375" y="4317263"/>
            <a:ext cx="2719500" cy="1774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Close friends experience</a:t>
            </a:r>
            <a:endParaRPr sz="1800" dirty="0">
              <a:solidFill>
                <a:schemeClr val="tx1"/>
              </a:solidFill>
              <a:latin typeface="Calibri"/>
              <a:ea typeface="Calibri"/>
              <a:cs typeface="Calibri"/>
              <a:sym typeface="Calibri"/>
            </a:endParaRPr>
          </a:p>
        </p:txBody>
      </p:sp>
      <p:sp>
        <p:nvSpPr>
          <p:cNvPr id="148" name="Google Shape;148;p18"/>
          <p:cNvSpPr/>
          <p:nvPr/>
        </p:nvSpPr>
        <p:spPr>
          <a:xfrm>
            <a:off x="9170926" y="1834725"/>
            <a:ext cx="2719500" cy="1642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 ITE lecturers, General public </a:t>
            </a:r>
            <a:endParaRPr sz="1800" dirty="0">
              <a:solidFill>
                <a:schemeClr val="tx1"/>
              </a:solidFill>
              <a:latin typeface="Calibri"/>
              <a:ea typeface="Calibri"/>
              <a:cs typeface="Calibri"/>
              <a:sym typeface="Calibri"/>
            </a:endParaRPr>
          </a:p>
        </p:txBody>
      </p:sp>
      <p:sp>
        <p:nvSpPr>
          <p:cNvPr id="149" name="Google Shape;149;p18"/>
          <p:cNvSpPr/>
          <p:nvPr/>
        </p:nvSpPr>
        <p:spPr>
          <a:xfrm>
            <a:off x="9194625" y="4555950"/>
            <a:ext cx="2719500" cy="15354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Newspaper Article , Social media post</a:t>
            </a:r>
            <a:endParaRPr sz="1800" dirty="0">
              <a:solidFill>
                <a:schemeClr val="tx1"/>
              </a:solidFill>
              <a:latin typeface="Calibri"/>
              <a:ea typeface="Calibri"/>
              <a:cs typeface="Calibri"/>
              <a:sym typeface="Calibri"/>
            </a:endParaRPr>
          </a:p>
        </p:txBody>
      </p:sp>
      <p:sp>
        <p:nvSpPr>
          <p:cNvPr id="150" name="Google Shape;150;p18"/>
          <p:cNvSpPr txBox="1"/>
          <p:nvPr/>
        </p:nvSpPr>
        <p:spPr>
          <a:xfrm>
            <a:off x="265625" y="538025"/>
            <a:ext cx="3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choose your topic thoughtfully?</a:t>
            </a:r>
            <a:endParaRPr/>
          </a:p>
        </p:txBody>
      </p:sp>
    </p:spTree>
    <p:extLst>
      <p:ext uri="{BB962C8B-B14F-4D97-AF65-F5344CB8AC3E}">
        <p14:creationId xmlns:p14="http://schemas.microsoft.com/office/powerpoint/2010/main" val="147964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9"/>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58" name="Google Shape;158;p19"/>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159" name="Google Shape;159;p19"/>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Problem Framing (Topic or Interest Area)</a:t>
            </a:r>
            <a:endParaRPr lang="en-US" sz="1800" u="sng">
              <a:solidFill>
                <a:schemeClr val="dk1"/>
              </a:solidFill>
              <a:latin typeface="Calibri"/>
              <a:ea typeface="Calibri"/>
              <a:cs typeface="Calibri"/>
              <a:sym typeface="Calibri"/>
            </a:endParaRPr>
          </a:p>
        </p:txBody>
      </p:sp>
      <p:sp>
        <p:nvSpPr>
          <p:cNvPr id="160" name="Google Shape;160;p19"/>
          <p:cNvSpPr txBox="1"/>
          <p:nvPr/>
        </p:nvSpPr>
        <p:spPr>
          <a:xfrm>
            <a:off x="274325" y="1087175"/>
            <a:ext cx="11371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dirty="0"/>
              <a:t>We believe [this specific customer]:</a:t>
            </a:r>
            <a:r>
              <a:rPr lang="en-US" sz="3000" dirty="0">
                <a:highlight>
                  <a:srgbClr val="FEFFBF"/>
                </a:highlight>
              </a:rPr>
              <a:t>__ITE students</a:t>
            </a:r>
          </a:p>
          <a:p>
            <a:pPr marL="0" lvl="0" indent="0" algn="l" rtl="0">
              <a:lnSpc>
                <a:spcPct val="150000"/>
              </a:lnSpc>
              <a:spcBef>
                <a:spcPts val="0"/>
              </a:spcBef>
              <a:spcAft>
                <a:spcPts val="0"/>
              </a:spcAft>
              <a:buNone/>
            </a:pPr>
            <a:r>
              <a:rPr lang="en-US" sz="3000" dirty="0"/>
              <a:t>Needs a better way to [meet this need]:</a:t>
            </a:r>
            <a:r>
              <a:rPr lang="en-US" sz="3000" dirty="0">
                <a:highlight>
                  <a:srgbClr val="FEFFBF"/>
                </a:highlight>
              </a:rPr>
              <a:t>Better public image</a:t>
            </a:r>
          </a:p>
          <a:p>
            <a:pPr marL="0" lvl="0" indent="0" algn="l" rtl="0">
              <a:lnSpc>
                <a:spcPct val="150000"/>
              </a:lnSpc>
              <a:spcBef>
                <a:spcPts val="0"/>
              </a:spcBef>
              <a:spcAft>
                <a:spcPts val="0"/>
              </a:spcAft>
              <a:buNone/>
            </a:pPr>
            <a:r>
              <a:rPr lang="en-US" sz="3000" dirty="0"/>
              <a:t>Because of [this insight] :</a:t>
            </a:r>
            <a:r>
              <a:rPr lang="en-US" sz="3000" dirty="0">
                <a:highlight>
                  <a:srgbClr val="FEFFBF"/>
                </a:highlight>
              </a:rPr>
              <a:t> Misrepresentation and unfair</a:t>
            </a:r>
            <a:endParaRPr sz="3000" dirty="0">
              <a:highlight>
                <a:srgbClr val="FEFFBF"/>
              </a:highlight>
            </a:endParaRPr>
          </a:p>
        </p:txBody>
      </p:sp>
      <p:sp>
        <p:nvSpPr>
          <p:cNvPr id="161" name="Google Shape;161;p19"/>
          <p:cNvSpPr txBox="1"/>
          <p:nvPr/>
        </p:nvSpPr>
        <p:spPr>
          <a:xfrm>
            <a:off x="394425" y="5638275"/>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uFill>
                  <a:noFill/>
                </a:uFill>
                <a:hlinkClick r:id="rId3">
                  <a:extLst>
                    <a:ext uri="{A12FA001-AC4F-418D-AE19-62706E023703}">
                      <ahyp:hlinkClr xmlns:ahyp="http://schemas.microsoft.com/office/drawing/2018/hyperlinkcolor" val="tx"/>
                    </a:ext>
                  </a:extLst>
                </a:hlinkClick>
              </a:rPr>
              <a:t>https://wheelofnames.com/4qn-bww</a:t>
            </a:r>
            <a:endParaRPr sz="1500" dirty="0">
              <a:solidFill>
                <a:schemeClr val="dk1"/>
              </a:solidFill>
            </a:endParaRPr>
          </a:p>
        </p:txBody>
      </p:sp>
      <p:pic>
        <p:nvPicPr>
          <p:cNvPr id="162" name="Google Shape;162;p19"/>
          <p:cNvPicPr preferRelativeResize="0"/>
          <p:nvPr/>
        </p:nvPicPr>
        <p:blipFill rotWithShape="1">
          <a:blip r:embed="rId4">
            <a:alphaModFix/>
          </a:blip>
          <a:srcRect t="8933" r="13659"/>
          <a:stretch/>
        </p:blipFill>
        <p:spPr>
          <a:xfrm>
            <a:off x="394425" y="3841750"/>
            <a:ext cx="2743199" cy="1751875"/>
          </a:xfrm>
          <a:prstGeom prst="rect">
            <a:avLst/>
          </a:prstGeom>
          <a:noFill/>
          <a:ln w="9525" cap="flat" cmpd="sng">
            <a:solidFill>
              <a:schemeClr val="dk2"/>
            </a:solidFill>
            <a:prstDash val="solid"/>
            <a:round/>
            <a:headEnd type="none" w="sm" len="sm"/>
            <a:tailEnd type="none" w="sm" len="sm"/>
          </a:ln>
        </p:spPr>
      </p:pic>
      <p:sp>
        <p:nvSpPr>
          <p:cNvPr id="163" name="Google Shape;163;p19"/>
          <p:cNvSpPr txBox="1"/>
          <p:nvPr/>
        </p:nvSpPr>
        <p:spPr>
          <a:xfrm>
            <a:off x="3469300" y="3701125"/>
            <a:ext cx="8176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700" dirty="0">
                <a:solidFill>
                  <a:schemeClr val="dk1"/>
                </a:solidFill>
                <a:highlight>
                  <a:schemeClr val="lt1"/>
                </a:highlight>
              </a:rPr>
              <a:t>Think critically, go deeper, spin 5 times and answer:</a:t>
            </a:r>
            <a:endParaRPr lang="en-US" sz="1700" dirty="0">
              <a:solidFill>
                <a:schemeClr val="dk1"/>
              </a:solidFill>
              <a:highlight>
                <a:srgbClr val="FEFFBF"/>
              </a:highlight>
            </a:endParaRPr>
          </a:p>
          <a:p>
            <a:pPr marL="0" lvl="0" indent="0" algn="l" rtl="0">
              <a:lnSpc>
                <a:spcPct val="150000"/>
              </a:lnSpc>
              <a:spcBef>
                <a:spcPts val="0"/>
              </a:spcBef>
              <a:spcAft>
                <a:spcPts val="0"/>
              </a:spcAft>
              <a:buNone/>
            </a:pPr>
            <a:r>
              <a:rPr lang="en-US" sz="1200" dirty="0">
                <a:solidFill>
                  <a:schemeClr val="dk1"/>
                </a:solidFill>
                <a:highlight>
                  <a:schemeClr val="lt1"/>
                </a:highlight>
              </a:rPr>
              <a:t>How might we: Interview and discussion with students, alumni and the general public</a:t>
            </a:r>
          </a:p>
          <a:p>
            <a:pPr marL="0" lvl="0" indent="0" algn="l" rtl="0">
              <a:lnSpc>
                <a:spcPct val="150000"/>
              </a:lnSpc>
              <a:spcBef>
                <a:spcPts val="0"/>
              </a:spcBef>
              <a:spcAft>
                <a:spcPts val="0"/>
              </a:spcAft>
              <a:buNone/>
            </a:pPr>
            <a:r>
              <a:rPr lang="en-US" sz="1200" dirty="0">
                <a:solidFill>
                  <a:schemeClr val="dk1"/>
                </a:solidFill>
                <a:highlight>
                  <a:schemeClr val="lt1"/>
                </a:highlight>
              </a:rPr>
              <a:t>Why bother: Unfair and discrimination against them</a:t>
            </a:r>
          </a:p>
          <a:p>
            <a:pPr marL="0" lvl="0" indent="0" algn="l" rtl="0">
              <a:lnSpc>
                <a:spcPct val="150000"/>
              </a:lnSpc>
              <a:spcBef>
                <a:spcPts val="0"/>
              </a:spcBef>
              <a:spcAft>
                <a:spcPts val="0"/>
              </a:spcAft>
              <a:buNone/>
            </a:pPr>
            <a:r>
              <a:rPr lang="en-US" sz="1200" dirty="0">
                <a:solidFill>
                  <a:schemeClr val="dk1"/>
                </a:solidFill>
                <a:highlight>
                  <a:schemeClr val="lt1"/>
                </a:highlight>
              </a:rPr>
              <a:t>Why feel that: Because they still tried their best with what they have and it’s unfair for people to look down on those to dare tries</a:t>
            </a:r>
          </a:p>
          <a:p>
            <a:pPr marL="0" lvl="0" indent="0" algn="l" rtl="0">
              <a:lnSpc>
                <a:spcPct val="150000"/>
              </a:lnSpc>
              <a:spcBef>
                <a:spcPts val="0"/>
              </a:spcBef>
              <a:spcAft>
                <a:spcPts val="0"/>
              </a:spcAft>
              <a:buNone/>
            </a:pPr>
            <a:r>
              <a:rPr lang="en-US" sz="1200" dirty="0">
                <a:solidFill>
                  <a:schemeClr val="dk1"/>
                </a:solidFill>
                <a:highlight>
                  <a:schemeClr val="lt1"/>
                </a:highlight>
              </a:rPr>
              <a:t>What’s affected: Current student and secondary school students(especially for those taking O and N level )</a:t>
            </a:r>
          </a:p>
          <a:p>
            <a:pPr marL="0" lvl="0" indent="0" algn="l" rtl="0">
              <a:lnSpc>
                <a:spcPct val="150000"/>
              </a:lnSpc>
              <a:spcBef>
                <a:spcPts val="0"/>
              </a:spcBef>
              <a:spcAft>
                <a:spcPts val="0"/>
              </a:spcAft>
              <a:buNone/>
            </a:pPr>
            <a:r>
              <a:rPr lang="en-US" sz="1200" dirty="0">
                <a:solidFill>
                  <a:schemeClr val="dk1"/>
                </a:solidFill>
                <a:highlight>
                  <a:schemeClr val="lt1"/>
                </a:highlight>
              </a:rPr>
              <a:t>Who cares: Students in ITE, Secondary students who have not score well, parents</a:t>
            </a:r>
          </a:p>
          <a:p>
            <a:pPr marL="0" lvl="0" indent="0" algn="l" rtl="0">
              <a:lnSpc>
                <a:spcPct val="150000"/>
              </a:lnSpc>
              <a:spcBef>
                <a:spcPts val="0"/>
              </a:spcBef>
              <a:spcAft>
                <a:spcPts val="0"/>
              </a:spcAft>
              <a:buNone/>
            </a:pPr>
            <a:endParaRPr lang="en-US" sz="1700" dirty="0">
              <a:solidFill>
                <a:schemeClr val="dk1"/>
              </a:solidFill>
              <a:highlight>
                <a:schemeClr val="lt1"/>
              </a:highlight>
            </a:endParaRPr>
          </a:p>
          <a:p>
            <a:pPr marL="0" lvl="0" indent="0" algn="l" rtl="0">
              <a:lnSpc>
                <a:spcPct val="150000"/>
              </a:lnSpc>
              <a:spcBef>
                <a:spcPts val="0"/>
              </a:spcBef>
              <a:spcAft>
                <a:spcPts val="0"/>
              </a:spcAft>
              <a:buNone/>
            </a:pPr>
            <a:endParaRPr sz="1700" dirty="0">
              <a:solidFill>
                <a:schemeClr val="dk1"/>
              </a:solidFill>
              <a:highlight>
                <a:schemeClr val="lt1"/>
              </a:highlight>
            </a:endParaRPr>
          </a:p>
        </p:txBody>
      </p:sp>
      <p:sp>
        <p:nvSpPr>
          <p:cNvPr id="164" name="Google Shape;164;p19"/>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narrow down the scope of investigation, and are you ready to challenge your assumptions?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72" name="Google Shape;172;p20"/>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Calibri"/>
                <a:ea typeface="Calibri"/>
                <a:cs typeface="Calibri"/>
                <a:sym typeface="Calibri"/>
              </a:rPr>
              <a:t>A1 - Discussion Preparation</a:t>
            </a:r>
            <a:endParaRPr u="sng" dirty="0"/>
          </a:p>
        </p:txBody>
      </p:sp>
      <p:sp>
        <p:nvSpPr>
          <p:cNvPr id="173" name="Google Shape;173;p20"/>
          <p:cNvSpPr/>
          <p:nvPr/>
        </p:nvSpPr>
        <p:spPr>
          <a:xfrm>
            <a:off x="296474" y="2370773"/>
            <a:ext cx="22392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Hello, I’m currently doing a research regarding prejudice against ITE students. Could you spare a few minute to share your thoughts regarding this situation</a:t>
            </a:r>
            <a:endParaRPr sz="1800" dirty="0">
              <a:solidFill>
                <a:schemeClr val="tx1"/>
              </a:solidFill>
              <a:latin typeface="Calibri"/>
              <a:ea typeface="Calibri"/>
              <a:cs typeface="Calibri"/>
              <a:sym typeface="Calibri"/>
            </a:endParaRPr>
          </a:p>
        </p:txBody>
      </p:sp>
      <p:sp>
        <p:nvSpPr>
          <p:cNvPr id="174" name="Google Shape;174;p20"/>
          <p:cNvSpPr/>
          <p:nvPr/>
        </p:nvSpPr>
        <p:spPr>
          <a:xfrm>
            <a:off x="2709390" y="2370772"/>
            <a:ext cx="21087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Were/Are you an ITE student or do you know anyone who is an ITE student</a:t>
            </a:r>
            <a:endParaRPr sz="1800" dirty="0">
              <a:solidFill>
                <a:schemeClr val="tx1"/>
              </a:solidFill>
              <a:latin typeface="Calibri"/>
              <a:ea typeface="Calibri"/>
              <a:cs typeface="Calibri"/>
              <a:sym typeface="Calibri"/>
            </a:endParaRPr>
          </a:p>
        </p:txBody>
      </p:sp>
      <p:sp>
        <p:nvSpPr>
          <p:cNvPr id="175" name="Google Shape;175;p20"/>
          <p:cNvSpPr/>
          <p:nvPr/>
        </p:nvSpPr>
        <p:spPr>
          <a:xfrm>
            <a:off x="4991806" y="2375990"/>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Could you share your thoughts and opinion regarding this issue</a:t>
            </a:r>
            <a:endParaRPr sz="1800" dirty="0">
              <a:solidFill>
                <a:schemeClr val="tx1"/>
              </a:solidFill>
              <a:latin typeface="Calibri"/>
              <a:ea typeface="Calibri"/>
              <a:cs typeface="Calibri"/>
              <a:sym typeface="Calibri"/>
            </a:endParaRPr>
          </a:p>
        </p:txBody>
      </p:sp>
      <p:sp>
        <p:nvSpPr>
          <p:cNvPr id="176" name="Google Shape;176;p20"/>
          <p:cNvSpPr/>
          <p:nvPr/>
        </p:nvSpPr>
        <p:spPr>
          <a:xfrm>
            <a:off x="7335125" y="2376100"/>
            <a:ext cx="21696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Why do you think that this issue occur</a:t>
            </a:r>
            <a:endParaRPr sz="1800" dirty="0">
              <a:solidFill>
                <a:schemeClr val="tx1"/>
              </a:solidFill>
              <a:latin typeface="Calibri"/>
              <a:ea typeface="Calibri"/>
              <a:cs typeface="Calibri"/>
              <a:sym typeface="Calibri"/>
            </a:endParaRPr>
          </a:p>
        </p:txBody>
      </p:sp>
      <p:sp>
        <p:nvSpPr>
          <p:cNvPr id="177" name="Google Shape;177;p20"/>
          <p:cNvSpPr/>
          <p:nvPr/>
        </p:nvSpPr>
        <p:spPr>
          <a:xfrm>
            <a:off x="9678438" y="2370771"/>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Thank you for sharing your precious time to answer my question. Have a good day</a:t>
            </a:r>
            <a:endParaRPr sz="1800" dirty="0">
              <a:solidFill>
                <a:schemeClr val="tx1"/>
              </a:solidFill>
              <a:latin typeface="Calibri"/>
              <a:ea typeface="Calibri"/>
              <a:cs typeface="Calibri"/>
              <a:sym typeface="Calibri"/>
            </a:endParaRPr>
          </a:p>
        </p:txBody>
      </p:sp>
      <p:sp>
        <p:nvSpPr>
          <p:cNvPr id="178" name="Google Shape;178;p20"/>
          <p:cNvSpPr/>
          <p:nvPr/>
        </p:nvSpPr>
        <p:spPr>
          <a:xfrm>
            <a:off x="292800" y="1244575"/>
            <a:ext cx="22392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1. Introduce yourself</a:t>
            </a:r>
            <a:endParaRPr sz="1100" b="1"/>
          </a:p>
          <a:p>
            <a:pPr marL="0" lvl="0" indent="0" algn="l" rtl="0">
              <a:spcBef>
                <a:spcPts val="0"/>
              </a:spcBef>
              <a:spcAft>
                <a:spcPts val="0"/>
              </a:spcAft>
              <a:buNone/>
            </a:pPr>
            <a:r>
              <a:rPr lang="en-US" sz="1100"/>
              <a:t>Share the purpose of the interview, how long it will take, it’s anonymous</a:t>
            </a:r>
            <a:endParaRPr sz="1100"/>
          </a:p>
        </p:txBody>
      </p:sp>
      <p:sp>
        <p:nvSpPr>
          <p:cNvPr id="179" name="Google Shape;179;p20"/>
          <p:cNvSpPr/>
          <p:nvPr/>
        </p:nvSpPr>
        <p:spPr>
          <a:xfrm>
            <a:off x="2707847" y="1244575"/>
            <a:ext cx="21087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2. Warm up</a:t>
            </a:r>
            <a:endParaRPr sz="1100" b="1"/>
          </a:p>
          <a:p>
            <a:pPr marL="0" lvl="0" indent="0" algn="l" rtl="0">
              <a:spcBef>
                <a:spcPts val="0"/>
              </a:spcBef>
              <a:spcAft>
                <a:spcPts val="0"/>
              </a:spcAft>
              <a:buNone/>
            </a:pPr>
            <a:r>
              <a:rPr lang="en-US" sz="1100"/>
              <a:t>Ask the participants some simple questions about themselves, connect on a personal level, build trust</a:t>
            </a:r>
            <a:endParaRPr sz="1100"/>
          </a:p>
        </p:txBody>
      </p:sp>
      <p:sp>
        <p:nvSpPr>
          <p:cNvPr id="180" name="Google Shape;180;p20"/>
          <p:cNvSpPr/>
          <p:nvPr/>
        </p:nvSpPr>
        <p:spPr>
          <a:xfrm>
            <a:off x="4992393"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3. Introduce the topic</a:t>
            </a:r>
            <a:endParaRPr sz="1100" b="1"/>
          </a:p>
          <a:p>
            <a:pPr marL="0" lvl="0" indent="0" algn="l" rtl="0">
              <a:spcBef>
                <a:spcPts val="0"/>
              </a:spcBef>
              <a:spcAft>
                <a:spcPts val="0"/>
              </a:spcAft>
              <a:buNone/>
            </a:pPr>
            <a:r>
              <a:rPr lang="en-US" sz="1100"/>
              <a:t>Ask them to share their experiences and personal stories, and how they feel about these situations</a:t>
            </a:r>
            <a:endParaRPr sz="1100"/>
          </a:p>
        </p:txBody>
      </p:sp>
      <p:sp>
        <p:nvSpPr>
          <p:cNvPr id="181" name="Google Shape;181;p20"/>
          <p:cNvSpPr/>
          <p:nvPr/>
        </p:nvSpPr>
        <p:spPr>
          <a:xfrm>
            <a:off x="7337840"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4. Dig deeper</a:t>
            </a:r>
            <a:endParaRPr sz="1100"/>
          </a:p>
          <a:p>
            <a:pPr marL="0" lvl="0" indent="0" algn="l" rtl="0">
              <a:spcBef>
                <a:spcPts val="0"/>
              </a:spcBef>
              <a:spcAft>
                <a:spcPts val="0"/>
              </a:spcAft>
              <a:buNone/>
            </a:pPr>
            <a:r>
              <a:rPr lang="en-US" sz="1100"/>
              <a:t>Find out their motivation, perception, fear, concerns, hopes</a:t>
            </a:r>
            <a:endParaRPr sz="1100"/>
          </a:p>
        </p:txBody>
      </p:sp>
      <p:sp>
        <p:nvSpPr>
          <p:cNvPr id="182" name="Google Shape;182;p20"/>
          <p:cNvSpPr/>
          <p:nvPr/>
        </p:nvSpPr>
        <p:spPr>
          <a:xfrm>
            <a:off x="9683287"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5. Wrap up</a:t>
            </a:r>
            <a:endParaRPr sz="1100"/>
          </a:p>
          <a:p>
            <a:pPr marL="0" lvl="0" indent="0" algn="l" rtl="0">
              <a:spcBef>
                <a:spcPts val="0"/>
              </a:spcBef>
              <a:spcAft>
                <a:spcPts val="0"/>
              </a:spcAft>
              <a:buNone/>
            </a:pPr>
            <a:r>
              <a:rPr lang="en-US" sz="1100"/>
              <a:t>Thank them and offer them to add any message they want to be heard</a:t>
            </a:r>
            <a:endParaRPr sz="1100"/>
          </a:p>
        </p:txBody>
      </p:sp>
      <p:sp>
        <p:nvSpPr>
          <p:cNvPr id="183" name="Google Shape;183;p20"/>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Are you ready to build trust, connect, ask powerful questions that lead to insights?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1"/>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91" name="Google Shape;191;p21"/>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Three interviews (minimum)</a:t>
            </a:r>
            <a:endParaRPr u="sng"/>
          </a:p>
        </p:txBody>
      </p:sp>
      <p:sp>
        <p:nvSpPr>
          <p:cNvPr id="192" name="Google Shape;192;p21"/>
          <p:cNvSpPr/>
          <p:nvPr/>
        </p:nvSpPr>
        <p:spPr>
          <a:xfrm>
            <a:off x="298959"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Going back home from the gym, a group of students(he choose not to share from what school they are from),mistaken that he could not hear them due to him wearing a Bluetooth earpiece, proceeded to make fun of him when he was leaving the bus</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3" name="Google Shape;193;p21"/>
          <p:cNvSpPr/>
          <p:nvPr/>
        </p:nvSpPr>
        <p:spPr>
          <a:xfrm>
            <a:off x="292800"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1</a:t>
            </a:r>
            <a:endParaRPr sz="1100"/>
          </a:p>
        </p:txBody>
      </p:sp>
      <p:sp>
        <p:nvSpPr>
          <p:cNvPr id="194" name="Google Shape;194;p21"/>
          <p:cNvSpPr/>
          <p:nvPr/>
        </p:nvSpPr>
        <p:spPr>
          <a:xfrm>
            <a:off x="4229483"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Her parents were fearful that entering ITE was a “death sentence” to her education due to their believe that ITE was filled with Malay gangster and bad influence</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“My parents always had bigger dreams for me to continue on to Secondary 5 but they expected that I would end up in ITE. Even if they didn't look at me differently, they still supported me for my decision to join ITE. They feared that ITE would influence me to join gangs, and pick up bad habits like smoking or loitering around in public.”</a:t>
            </a:r>
            <a:endParaRPr lang="en-US" sz="1200" dirty="0">
              <a:solidFill>
                <a:schemeClr val="tx1"/>
              </a:solidFill>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5" name="Google Shape;195;p21"/>
          <p:cNvSpPr/>
          <p:nvPr/>
        </p:nvSpPr>
        <p:spPr>
          <a:xfrm>
            <a:off x="4223324"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2</a:t>
            </a:r>
            <a:endParaRPr sz="1100"/>
          </a:p>
        </p:txBody>
      </p:sp>
      <p:sp>
        <p:nvSpPr>
          <p:cNvPr id="196" name="Google Shape;196;p21"/>
          <p:cNvSpPr/>
          <p:nvPr/>
        </p:nvSpPr>
        <p:spPr>
          <a:xfrm>
            <a:off x="8160007"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Was afraid that upon graduating ITE, that he will outcasted by polytechnic students because of ITE bad reputation among the general public and will be seen as “slow” to some of his future peers</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“I definitely fear rejection. I feel like giving up because I felt like I didn't give it my best when I know I already did. At the same time, I have faith that I can survive. I know that I have at least my strengths and new-found skills that I can use when I enter Polytechnic and the working world…”</a:t>
            </a:r>
          </a:p>
          <a:p>
            <a:endParaRPr lang="en-US" sz="1200" dirty="0">
              <a:solidFill>
                <a:schemeClr val="dk1"/>
              </a:solidFill>
              <a:latin typeface="Calibri"/>
              <a:ea typeface="Calibri"/>
              <a:cs typeface="Calibri"/>
              <a:sym typeface="Calibri"/>
            </a:endParaRPr>
          </a:p>
          <a:p>
            <a:r>
              <a:rPr lang="en-US" sz="1200" dirty="0">
                <a:solidFill>
                  <a:schemeClr val="tx1"/>
                </a:solidFill>
                <a:latin typeface="Arial"/>
                <a:ea typeface="Arial"/>
                <a:cs typeface="Arial"/>
                <a:sym typeface="Arial"/>
              </a:rPr>
              <a:t>“I’m afraid of being outcasted as “that guy” just because of being in ITE. I’m afraid of not being accepted by my peers and ended up being alone for my entire Poly life. I want to show them that although I came from ITE, I can still succeed in my studies and prove to all that ITE does not equal to the end. You’re just taking a longer path that's all…”</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p:txBody>
      </p:sp>
      <p:sp>
        <p:nvSpPr>
          <p:cNvPr id="197" name="Google Shape;197;p21"/>
          <p:cNvSpPr/>
          <p:nvPr/>
        </p:nvSpPr>
        <p:spPr>
          <a:xfrm>
            <a:off x="8153847"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3</a:t>
            </a:r>
            <a:endParaRPr sz="1100"/>
          </a:p>
        </p:txBody>
      </p:sp>
      <p:sp>
        <p:nvSpPr>
          <p:cNvPr id="198" name="Google Shape;198;p21"/>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Go interview strangers and learn!</a:t>
            </a:r>
            <a:endParaRPr/>
          </a:p>
        </p:txBody>
      </p:sp>
      <p:pic>
        <p:nvPicPr>
          <p:cNvPr id="2" name="Shape 107">
            <a:extLst>
              <a:ext uri="{FF2B5EF4-FFF2-40B4-BE49-F238E27FC236}">
                <a16:creationId xmlns:a16="http://schemas.microsoft.com/office/drawing/2014/main" id="{19E878FD-88C4-5987-8165-40AEAE922C44}"/>
              </a:ext>
            </a:extLst>
          </p:cNvPr>
          <p:cNvPicPr preferRelativeResize="0"/>
          <p:nvPr/>
        </p:nvPicPr>
        <p:blipFill rotWithShape="1">
          <a:blip r:embed="rId3">
            <a:alphaModFix/>
          </a:blip>
          <a:srcRect l="36894" t="48213" r="28416" b="35327"/>
          <a:stretch/>
        </p:blipFill>
        <p:spPr>
          <a:xfrm>
            <a:off x="336906" y="2937516"/>
            <a:ext cx="3317705" cy="844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22"/>
          <p:cNvSpPr txBox="1"/>
          <p:nvPr/>
        </p:nvSpPr>
        <p:spPr>
          <a:xfrm>
            <a:off x="115575" y="134254"/>
            <a:ext cx="10007100" cy="5628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07" name="Google Shape;207;p2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Empathy Map</a:t>
            </a:r>
            <a:endParaRPr sz="2000" b="1" u="sng">
              <a:solidFill>
                <a:schemeClr val="dk1"/>
              </a:solidFill>
              <a:latin typeface="Calibri"/>
              <a:ea typeface="Calibri"/>
              <a:cs typeface="Calibri"/>
              <a:sym typeface="Calibri"/>
            </a:endParaRPr>
          </a:p>
        </p:txBody>
      </p:sp>
      <p:sp>
        <p:nvSpPr>
          <p:cNvPr id="208" name="Google Shape;208;p22"/>
          <p:cNvSpPr/>
          <p:nvPr/>
        </p:nvSpPr>
        <p:spPr>
          <a:xfrm>
            <a:off x="287400" y="1210253"/>
            <a:ext cx="11560800" cy="39636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2"/>
          <p:cNvSpPr/>
          <p:nvPr/>
        </p:nvSpPr>
        <p:spPr>
          <a:xfrm>
            <a:off x="3156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1242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4772302" y="2595375"/>
            <a:ext cx="2336700" cy="1319100"/>
          </a:xfrm>
          <a:prstGeom prst="ellipse">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12" name="Google Shape;212;p22"/>
          <p:cNvCxnSpPr>
            <a:endCxn id="211" idx="7"/>
          </p:cNvCxnSpPr>
          <p:nvPr/>
        </p:nvCxnSpPr>
        <p:spPr>
          <a:xfrm flipH="1">
            <a:off x="6766800" y="1210253"/>
            <a:ext cx="5081400" cy="157830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2"/>
          <p:cNvCxnSpPr>
            <a:endCxn id="211" idx="5"/>
          </p:cNvCxnSpPr>
          <p:nvPr/>
        </p:nvCxnSpPr>
        <p:spPr>
          <a:xfrm rot="10800000">
            <a:off x="6766800" y="3721297"/>
            <a:ext cx="5109600" cy="14274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2"/>
          <p:cNvCxnSpPr/>
          <p:nvPr/>
        </p:nvCxnSpPr>
        <p:spPr>
          <a:xfrm>
            <a:off x="342062" y="1216525"/>
            <a:ext cx="4755000" cy="15783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2"/>
          <p:cNvCxnSpPr/>
          <p:nvPr/>
        </p:nvCxnSpPr>
        <p:spPr>
          <a:xfrm rot="10800000" flipH="1">
            <a:off x="315600" y="3727575"/>
            <a:ext cx="4781700" cy="14274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22"/>
          <p:cNvSpPr/>
          <p:nvPr/>
        </p:nvSpPr>
        <p:spPr>
          <a:xfrm>
            <a:off x="5463900" y="2671575"/>
            <a:ext cx="950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t>Person</a:t>
            </a:r>
            <a:endParaRPr sz="1100" b="1"/>
          </a:p>
        </p:txBody>
      </p:sp>
      <p:sp>
        <p:nvSpPr>
          <p:cNvPr id="217" name="Google Shape;217;p22"/>
          <p:cNvSpPr/>
          <p:nvPr/>
        </p:nvSpPr>
        <p:spPr>
          <a:xfrm>
            <a:off x="3844050" y="121652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Think &amp; Feel</a:t>
            </a:r>
            <a:endParaRPr sz="1100" b="1" dirty="0"/>
          </a:p>
          <a:p>
            <a:pPr marL="0" lvl="0" indent="0" algn="ctr" rtl="0">
              <a:spcBef>
                <a:spcPts val="0"/>
              </a:spcBef>
              <a:spcAft>
                <a:spcPts val="0"/>
              </a:spcAft>
              <a:buNone/>
            </a:pPr>
            <a:r>
              <a:rPr lang="en-US" sz="1100" dirty="0"/>
              <a:t>What really matter, major preoccupations worries &amp; aspirations</a:t>
            </a:r>
            <a:endParaRPr sz="1100" dirty="0"/>
          </a:p>
        </p:txBody>
      </p:sp>
      <p:sp>
        <p:nvSpPr>
          <p:cNvPr id="218" name="Google Shape;218;p22"/>
          <p:cNvSpPr/>
          <p:nvPr/>
        </p:nvSpPr>
        <p:spPr>
          <a:xfrm>
            <a:off x="342050" y="2040038"/>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Hear</a:t>
            </a:r>
            <a:endParaRPr sz="1100" b="1" dirty="0"/>
          </a:p>
          <a:p>
            <a:pPr marL="0" lvl="0" indent="0" algn="l" rtl="0">
              <a:spcBef>
                <a:spcPts val="0"/>
              </a:spcBef>
              <a:spcAft>
                <a:spcPts val="0"/>
              </a:spcAft>
              <a:buNone/>
            </a:pPr>
            <a:r>
              <a:rPr lang="en-US" sz="1100" dirty="0"/>
              <a:t>What family, friend, boss, colleagues, media says</a:t>
            </a:r>
            <a:endParaRPr sz="1100" dirty="0"/>
          </a:p>
        </p:txBody>
      </p:sp>
      <p:sp>
        <p:nvSpPr>
          <p:cNvPr id="219" name="Google Shape;219;p22"/>
          <p:cNvSpPr/>
          <p:nvPr/>
        </p:nvSpPr>
        <p:spPr>
          <a:xfrm>
            <a:off x="7314300" y="2040038"/>
            <a:ext cx="4503900" cy="56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100" b="1"/>
              <a:t>See</a:t>
            </a:r>
            <a:endParaRPr sz="1100" b="1"/>
          </a:p>
          <a:p>
            <a:pPr marL="0" lvl="0" indent="0" algn="r" rtl="0">
              <a:spcBef>
                <a:spcPts val="0"/>
              </a:spcBef>
              <a:spcAft>
                <a:spcPts val="0"/>
              </a:spcAft>
              <a:buNone/>
            </a:pPr>
            <a:r>
              <a:rPr lang="en-US" sz="1100"/>
              <a:t>Environment, friends, what the world offers</a:t>
            </a:r>
            <a:endParaRPr sz="1100"/>
          </a:p>
        </p:txBody>
      </p:sp>
      <p:sp>
        <p:nvSpPr>
          <p:cNvPr id="220" name="Google Shape;220;p22"/>
          <p:cNvSpPr/>
          <p:nvPr/>
        </p:nvSpPr>
        <p:spPr>
          <a:xfrm>
            <a:off x="3702750" y="386827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Say &amp; Do</a:t>
            </a:r>
            <a:endParaRPr sz="1100" b="1" dirty="0"/>
          </a:p>
          <a:p>
            <a:pPr marL="0" lvl="0" indent="0" algn="ctr" rtl="0">
              <a:spcBef>
                <a:spcPts val="0"/>
              </a:spcBef>
              <a:spcAft>
                <a:spcPts val="0"/>
              </a:spcAft>
              <a:buNone/>
            </a:pPr>
            <a:r>
              <a:rPr lang="en-US" sz="1100" dirty="0"/>
              <a:t>Attitude in public, appearance, </a:t>
            </a:r>
            <a:r>
              <a:rPr lang="en-US" sz="1100" dirty="0" err="1"/>
              <a:t>behaviours</a:t>
            </a:r>
            <a:r>
              <a:rPr lang="en-US" sz="1100" dirty="0"/>
              <a:t>, actions</a:t>
            </a:r>
            <a:endParaRPr sz="1100" dirty="0"/>
          </a:p>
        </p:txBody>
      </p:sp>
      <p:sp>
        <p:nvSpPr>
          <p:cNvPr id="221" name="Google Shape;221;p22"/>
          <p:cNvSpPr/>
          <p:nvPr/>
        </p:nvSpPr>
        <p:spPr>
          <a:xfrm>
            <a:off x="34205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Pains</a:t>
            </a:r>
            <a:endParaRPr sz="1100"/>
          </a:p>
          <a:p>
            <a:pPr marL="0" lvl="0" indent="0" algn="l" rtl="0">
              <a:spcBef>
                <a:spcPts val="0"/>
              </a:spcBef>
              <a:spcAft>
                <a:spcPts val="0"/>
              </a:spcAft>
              <a:buNone/>
            </a:pPr>
            <a:r>
              <a:rPr lang="en-US" sz="1100"/>
              <a:t>Fears, frustrations, obstacles</a:t>
            </a:r>
            <a:endParaRPr sz="1100"/>
          </a:p>
        </p:txBody>
      </p:sp>
      <p:sp>
        <p:nvSpPr>
          <p:cNvPr id="222" name="Google Shape;222;p22"/>
          <p:cNvSpPr/>
          <p:nvPr/>
        </p:nvSpPr>
        <p:spPr>
          <a:xfrm>
            <a:off x="612420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Gains</a:t>
            </a:r>
            <a:endParaRPr sz="1100" dirty="0"/>
          </a:p>
          <a:p>
            <a:pPr marL="0" lvl="0" indent="0" algn="l" rtl="0">
              <a:spcBef>
                <a:spcPts val="0"/>
              </a:spcBef>
              <a:spcAft>
                <a:spcPts val="0"/>
              </a:spcAft>
              <a:buNone/>
            </a:pPr>
            <a:r>
              <a:rPr lang="en-US" sz="1100" dirty="0"/>
              <a:t>Wants, needs, measures of success</a:t>
            </a:r>
            <a:endParaRPr sz="1100" dirty="0"/>
          </a:p>
        </p:txBody>
      </p:sp>
      <p:sp>
        <p:nvSpPr>
          <p:cNvPr id="223" name="Google Shape;223;p22"/>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Don’t judge a book by its cover, carefully study the whole iceberg. </a:t>
            </a:r>
            <a:endParaRPr/>
          </a:p>
        </p:txBody>
      </p:sp>
    </p:spTree>
  </p:cSld>
  <p:clrMapOvr>
    <a:masterClrMapping/>
  </p:clrMapOvr>
</p:sld>
</file>

<file path=ppt/theme/theme1.xml><?xml version="1.0" encoding="utf-8"?>
<a:theme xmlns:a="http://schemas.openxmlformats.org/drawingml/2006/main" name="SIT PowerPoint 2021 Design Theme">
  <a:themeElements>
    <a:clrScheme name="Custom 6">
      <a:dk1>
        <a:srgbClr val="000000"/>
      </a:dk1>
      <a:lt1>
        <a:srgbClr val="FFFFFF"/>
      </a:lt1>
      <a:dk2>
        <a:srgbClr val="44546A"/>
      </a:dk2>
      <a:lt2>
        <a:srgbClr val="E7E6E6"/>
      </a:lt2>
      <a:accent1>
        <a:srgbClr val="003366"/>
      </a:accent1>
      <a:accent2>
        <a:srgbClr val="04509C"/>
      </a:accent2>
      <a:accent3>
        <a:srgbClr val="669900"/>
      </a:accent3>
      <a:accent4>
        <a:srgbClr val="FF6600"/>
      </a:accent4>
      <a:accent5>
        <a:srgbClr val="CC0000"/>
      </a:accent5>
      <a:accent6>
        <a:srgbClr val="7F7F7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4d3da6a-0a1b-4ca6-94be-2685f8cdb50f">
      <Terms xmlns="http://schemas.microsoft.com/office/infopath/2007/PartnerControls"/>
    </lcf76f155ced4ddcb4097134ff3c332f>
    <TaxCatchAll xmlns="661fc29f-83bb-4269-b718-aa2fd778a42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98AE66DBC7EA4BACB11436AE0AC962" ma:contentTypeVersion="24" ma:contentTypeDescription="Create a new document." ma:contentTypeScope="" ma:versionID="4d22cd48ee94e0a7bef80d50a1ba699a">
  <xsd:schema xmlns:xsd="http://www.w3.org/2001/XMLSchema" xmlns:xs="http://www.w3.org/2001/XMLSchema" xmlns:p="http://schemas.microsoft.com/office/2006/metadata/properties" xmlns:ns2="661fc29f-83bb-4269-b718-aa2fd778a423" xmlns:ns3="d1583c34-73a0-4f2f-ba6b-1ac8359f2b78" xmlns:ns4="24d3da6a-0a1b-4ca6-94be-2685f8cdb50f" targetNamespace="http://schemas.microsoft.com/office/2006/metadata/properties" ma:root="true" ma:fieldsID="8a862faf6ff24dd2955a947a9d050237" ns2:_="" ns3:_="" ns4:_="">
    <xsd:import namespace="661fc29f-83bb-4269-b718-aa2fd778a423"/>
    <xsd:import namespace="d1583c34-73a0-4f2f-ba6b-1ac8359f2b78"/>
    <xsd:import namespace="24d3da6a-0a1b-4ca6-94be-2685f8cdb50f"/>
    <xsd:element name="properties">
      <xsd:complexType>
        <xsd:sequence>
          <xsd:element name="documentManagement">
            <xsd:complexType>
              <xsd:all>
                <xsd:element ref="ns2:TaxCatchAll" minOccurs="0"/>
                <xsd:element ref="ns3:SharedWithUsers" minOccurs="0"/>
                <xsd:element ref="ns3:SharedWithDetails"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fc29f-83bb-4269-b718-aa2fd778a42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6b0ce9bb-9101-4a23-8be5-888dd43b44e2}" ma:internalName="TaxCatchAll" ma:showField="CatchAllData" ma:web="661fc29f-83bb-4269-b718-aa2fd778a4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583c34-73a0-4f2f-ba6b-1ac8359f2b78"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d3da6a-0a1b-4ca6-94be-2685f8cdb50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ef6a61a-9304-4b10-b55f-16bd2b58ad6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71B3DC-F4AC-4F9E-91FA-B4C7A48AC47A}">
  <ds:schemaRefs>
    <ds:schemaRef ds:uri="24d3da6a-0a1b-4ca6-94be-2685f8cdb50f"/>
    <ds:schemaRef ds:uri="661fc29f-83bb-4269-b718-aa2fd778a42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9416AE1-2708-4E24-B626-7A430E857480}">
  <ds:schemaRefs>
    <ds:schemaRef ds:uri="http://schemas.microsoft.com/sharepoint/v3/contenttype/forms"/>
  </ds:schemaRefs>
</ds:datastoreItem>
</file>

<file path=customXml/itemProps3.xml><?xml version="1.0" encoding="utf-8"?>
<ds:datastoreItem xmlns:ds="http://schemas.openxmlformats.org/officeDocument/2006/customXml" ds:itemID="{CAC5AE27-C1F1-46AC-9C73-B7594B7E5B82}">
  <ds:schemaRefs>
    <ds:schemaRef ds:uri="24d3da6a-0a1b-4ca6-94be-2685f8cdb50f"/>
    <ds:schemaRef ds:uri="661fc29f-83bb-4269-b718-aa2fd778a423"/>
    <ds:schemaRef ds:uri="d1583c34-73a0-4f2f-ba6b-1ac8359f2b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152</TotalTime>
  <Words>4128</Words>
  <Application>Microsoft Office PowerPoint</Application>
  <PresentationFormat>Widescreen</PresentationFormat>
  <Paragraphs>511</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Noto Sans Symbols</vt:lpstr>
      <vt:lpstr>Arial</vt:lpstr>
      <vt:lpstr>Calibri</vt:lpstr>
      <vt:lpstr>SIT PowerPoint 2021 Design Theme</vt:lpstr>
      <vt:lpstr>UDE1001 Introduction to Design Innovation   Submission Template A1 &amp; 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UDE1001 Submission Template A1 &amp; A2</dc:title>
  <dc:creator>user</dc:creator>
  <cp:lastModifiedBy>MUHAMMAD FARHAN BIN AHMAD</cp:lastModifiedBy>
  <cp:revision>77</cp:revision>
  <dcterms:modified xsi:type="dcterms:W3CDTF">2023-05-26T13:13:06Z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0x0101008D98AE66DBC7EA4BACB11436AE0AC962</vt:lpwstr>
  </property>
  <property fmtid="{D5CDD505-2E9C-101B-9397-08002B2CF9AE}" pid="3" name="MediaServiceImageTags">
    <vt:lpwstr/>
  </property>
</Properties>
</file>